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5" r:id="rId2"/>
    <p:sldId id="260" r:id="rId3"/>
    <p:sldId id="261" r:id="rId4"/>
    <p:sldId id="262" r:id="rId5"/>
    <p:sldId id="263" r:id="rId6"/>
    <p:sldId id="264" r:id="rId7"/>
    <p:sldId id="265" r:id="rId8"/>
    <p:sldId id="266" r:id="rId9"/>
    <p:sldId id="268" r:id="rId10"/>
    <p:sldId id="269" r:id="rId11"/>
    <p:sldId id="271" r:id="rId12"/>
    <p:sldId id="278" r:id="rId13"/>
    <p:sldId id="258" r:id="rId14"/>
    <p:sldId id="259" r:id="rId15"/>
    <p:sldId id="274" r:id="rId16"/>
    <p:sldId id="272" r:id="rId17"/>
    <p:sldId id="273" r:id="rId18"/>
    <p:sldId id="277" r:id="rId19"/>
    <p:sldId id="279" r:id="rId20"/>
    <p:sldId id="276" r:id="rId21"/>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636" autoAdjust="0"/>
  </p:normalViewPr>
  <p:slideViewPr>
    <p:cSldViewPr>
      <p:cViewPr varScale="1">
        <p:scale>
          <a:sx n="45" d="100"/>
          <a:sy n="45" d="100"/>
        </p:scale>
        <p:origin x="-273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56466965-AC28-4F4F-AF9E-37BE3E08045D}" type="datetimeFigureOut">
              <a:rPr lang="en-US" smtClean="0"/>
              <a:t>3/19/14</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77AB089C-A789-4422-9D1C-BBBB757926B7}" type="slidenum">
              <a:rPr lang="en-US" smtClean="0"/>
              <a:t>‹#›</a:t>
            </a:fld>
            <a:endParaRPr lang="en-US"/>
          </a:p>
        </p:txBody>
      </p:sp>
    </p:spTree>
    <p:extLst>
      <p:ext uri="{BB962C8B-B14F-4D97-AF65-F5344CB8AC3E}">
        <p14:creationId xmlns:p14="http://schemas.microsoft.com/office/powerpoint/2010/main" val="125234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portal.hud.gov/hudportal/HUD?src=/program_offices/fair_housing_equal_opp/FHLaws/yourrights" TargetMode="External"/><Relationship Id="rId4" Type="http://schemas.openxmlformats.org/officeDocument/2006/relationships/hyperlink" Target="http://portal.hud.gov/hudportal/HUD?src=/program_offices/fair_housing_equal_opp/LGBT_Housing_Discrimination"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AB089C-A789-4422-9D1C-BBBB757926B7}"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Trans*gender</a:t>
            </a:r>
            <a:r>
              <a:rPr lang="en-US" baseline="0" dirty="0" smtClean="0"/>
              <a:t> is when it gets difficult. Someone is transgender when they identify as a different gender than their sex at birth. The woman in the picture is Laverne Cox. She was born a boy, but has lived most of her life as a woman. The man in the photo is the opposite. He was born a girl, but identifies as a man, and lives his lie as such. </a:t>
            </a:r>
          </a:p>
          <a:p>
            <a:r>
              <a:rPr lang="en-US" baseline="0" dirty="0" smtClean="0"/>
              <a:t>Transgender individuals do a variety of things to “transition” once they realize they are transgender. Everyone is different. Some people take hormones to alter their physical appearance and internal body. Others have surgeries to alter their bodies to match who they feel they are. </a:t>
            </a:r>
          </a:p>
          <a:p>
            <a:endParaRPr lang="en-US" baseline="0" dirty="0" smtClean="0"/>
          </a:p>
          <a:p>
            <a:r>
              <a:rPr lang="en-US" baseline="0" dirty="0" smtClean="0"/>
              <a:t>People have a harder time understanding people who are transgender. It’s a confusing concept because most of us have never felt like our body hasn’t matched with our inner sense of self. They aren’t confused. People like Laverne Cox and </a:t>
            </a:r>
            <a:r>
              <a:rPr lang="en-US" baseline="0" dirty="0" err="1" smtClean="0"/>
              <a:t>Chaz</a:t>
            </a:r>
            <a:r>
              <a:rPr lang="en-US" baseline="0" dirty="0" smtClean="0"/>
              <a:t> Bono have done lots of self reflection and know that their gender now is who they are. We will talk more about </a:t>
            </a:r>
            <a:r>
              <a:rPr lang="en-US" baseline="0" dirty="0" err="1" smtClean="0"/>
              <a:t>transgenderism</a:t>
            </a:r>
            <a:r>
              <a:rPr lang="en-US" baseline="0" dirty="0" smtClean="0"/>
              <a:t> a little later. </a:t>
            </a:r>
            <a:endParaRPr lang="en-US" dirty="0"/>
          </a:p>
        </p:txBody>
      </p:sp>
      <p:sp>
        <p:nvSpPr>
          <p:cNvPr id="4" name="Slide Number Placeholder 3"/>
          <p:cNvSpPr>
            <a:spLocks noGrp="1"/>
          </p:cNvSpPr>
          <p:nvPr>
            <p:ph type="sldNum" sz="quarter" idx="10"/>
          </p:nvPr>
        </p:nvSpPr>
        <p:spPr/>
        <p:txBody>
          <a:bodyPr/>
          <a:lstStyle/>
          <a:p>
            <a:fld id="{87687615-6CE3-5443-91F9-C591F1196CA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87615-6CE3-5443-91F9-C591F1196CAC}" type="slidenum">
              <a:rPr lang="en-US" smtClean="0"/>
              <a:pPr/>
              <a:t>11</a:t>
            </a:fld>
            <a:endParaRPr lang="en-US"/>
          </a:p>
        </p:txBody>
      </p:sp>
    </p:spTree>
    <p:extLst>
      <p:ext uri="{BB962C8B-B14F-4D97-AF65-F5344CB8AC3E}">
        <p14:creationId xmlns:p14="http://schemas.microsoft.com/office/powerpoint/2010/main" val="1422496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Fair Housing Act is similar to the EEOC rulings in that if a person is discriminated against because of their sexual orientation and/or gender identity, they MAY be covered, though it isn’t explicitly stated</a:t>
            </a:r>
          </a:p>
          <a:p>
            <a:endParaRPr lang="en-US" dirty="0" smtClean="0"/>
          </a:p>
          <a:p>
            <a:r>
              <a:rPr lang="en-US" dirty="0" smtClean="0"/>
              <a:t>A gay man is evicted because his landlord believes he will infect other tenants with HIV/AIDS. That situation may constitute illegal disability discrimination under the Fair Housing Act because the man is perceived to have a disability, HIV/AIDS.</a:t>
            </a:r>
            <a:br>
              <a:rPr lang="en-US" dirty="0" smtClean="0"/>
            </a:br>
            <a:r>
              <a:rPr lang="en-US" dirty="0" smtClean="0"/>
              <a:t> </a:t>
            </a:r>
          </a:p>
          <a:p>
            <a:r>
              <a:rPr lang="en-US" dirty="0" smtClean="0"/>
              <a:t>A property manager refuses to rent an apartment to a prospective tenant who is transgender. If the housing denial is because of the prospective tenant's non-conformity with gender stereotypes, it may constitute illegal discrimination on the basis of sex under the Fair Housing Act.</a:t>
            </a:r>
            <a:br>
              <a:rPr lang="en-US" dirty="0" smtClean="0"/>
            </a:br>
            <a:r>
              <a:rPr lang="en-US" dirty="0" smtClean="0"/>
              <a:t> </a:t>
            </a:r>
          </a:p>
          <a:p>
            <a:r>
              <a:rPr lang="en-US" dirty="0" smtClean="0"/>
              <a:t>An underwriter for an FHA insured loan is reviewing an application where two male incomes are being used as the basis for the applicants’ credit worthiness.  The underwriter assumes the applicants are a gay couple and, as a result, denies the application despite the applicants’ glowing credentials.  This scenario may violate HUD regulations which prohibit FHA-insured lenders from taking actual or perceived sexual orientation into consideration in determining adequacy of an applicant’s income.</a:t>
            </a:r>
          </a:p>
          <a:p>
            <a:endParaRPr lang="en-US" dirty="0"/>
          </a:p>
        </p:txBody>
      </p:sp>
      <p:sp>
        <p:nvSpPr>
          <p:cNvPr id="4" name="Slide Number Placeholder 3"/>
          <p:cNvSpPr>
            <a:spLocks noGrp="1"/>
          </p:cNvSpPr>
          <p:nvPr>
            <p:ph type="sldNum" sz="quarter" idx="10"/>
          </p:nvPr>
        </p:nvSpPr>
        <p:spPr/>
        <p:txBody>
          <a:bodyPr/>
          <a:lstStyle/>
          <a:p>
            <a:fld id="{77AB089C-A789-4422-9D1C-BBBB757926B7}" type="slidenum">
              <a:rPr lang="en-US" smtClean="0"/>
              <a:t>12</a:t>
            </a:fld>
            <a:endParaRPr lang="en-US"/>
          </a:p>
        </p:txBody>
      </p:sp>
    </p:spTree>
    <p:extLst>
      <p:ext uri="{BB962C8B-B14F-4D97-AF65-F5344CB8AC3E}">
        <p14:creationId xmlns:p14="http://schemas.microsoft.com/office/powerpoint/2010/main" val="246267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There were many studies about the treatment of LGBT people</a:t>
            </a:r>
            <a:r>
              <a:rPr lang="en-US" baseline="0" dirty="0" smtClean="0"/>
              <a:t> in the housing market prior to 2011, most to all of the reports found that LGBT people faced discrimination based on their sexual orientation and/or gender identity in housing. From that research and those reports, HUD proposed a rule in January of 2011 that advised that LGBT people did not have equal access to housing. From June to Oct of that year, HUD conducted an in depth study was conducted to see how pervasive the problems were, and what steps needed to be taken in order to ensure equal opportunities for housing for LGBT people. The report found that same sex couples experience less favorable treatment with inquiries via email than those in apparent opposite sex relationships. </a:t>
            </a:r>
          </a:p>
          <a:p>
            <a:endParaRPr lang="en-US" baseline="0" dirty="0" smtClean="0"/>
          </a:p>
          <a:p>
            <a:r>
              <a:rPr lang="en-US" baseline="0" dirty="0" smtClean="0"/>
              <a:t>Based on the research from HUD as well as other studies, the proposed rule was adopted in March of 2012. </a:t>
            </a:r>
          </a:p>
          <a:p>
            <a:endParaRPr lang="en-US" baseline="0" dirty="0" smtClean="0"/>
          </a:p>
          <a:p>
            <a:r>
              <a:rPr lang="en-US" baseline="0" dirty="0" smtClean="0"/>
              <a:t>The definitions of sexual orientation and gender identity are as follows:</a:t>
            </a:r>
          </a:p>
          <a:p>
            <a:r>
              <a:rPr lang="en-US" sz="1200" kern="1200" dirty="0" smtClean="0">
                <a:solidFill>
                  <a:schemeClr val="tx1"/>
                </a:solidFill>
                <a:effectLst/>
                <a:latin typeface="+mn-lt"/>
                <a:ea typeface="+mn-ea"/>
                <a:cs typeface="+mn-cs"/>
              </a:rPr>
              <a:t>Sexual Orientation: Homosexuality, Heterosexuality, Bisexuality</a:t>
            </a:r>
          </a:p>
          <a:p>
            <a:r>
              <a:rPr lang="en-US" sz="1200" kern="1200" dirty="0" smtClean="0">
                <a:solidFill>
                  <a:schemeClr val="tx1"/>
                </a:solidFill>
                <a:effectLst/>
                <a:latin typeface="+mn-lt"/>
                <a:ea typeface="+mn-ea"/>
                <a:cs typeface="+mn-cs"/>
              </a:rPr>
              <a:t>Gender Identity: Actual or perceived gender related characteristics </a:t>
            </a:r>
          </a:p>
          <a:p>
            <a:endParaRPr lang="en-US" dirty="0" smtClean="0"/>
          </a:p>
          <a:p>
            <a:r>
              <a:rPr lang="en-US" dirty="0" smtClean="0"/>
              <a:t>Any </a:t>
            </a:r>
            <a:r>
              <a:rPr lang="en-US" dirty="0"/>
              <a:t>housing authority that receives HUD funding is specifically prohibited from discriminating on the basis of sexual orientation and gender identity. </a:t>
            </a:r>
          </a:p>
          <a:p>
            <a:endParaRPr lang="en-US" dirty="0" smtClean="0"/>
          </a:p>
          <a:p>
            <a:r>
              <a:rPr lang="en-US" dirty="0" smtClean="0"/>
              <a:t>HUD’s specific rules,</a:t>
            </a:r>
            <a:r>
              <a:rPr lang="en-US" baseline="0" dirty="0" smtClean="0"/>
              <a:t> which came into effect in March of 2012, include four major pillars</a:t>
            </a:r>
          </a:p>
          <a:p>
            <a:r>
              <a:rPr lang="en-US" baseline="0" dirty="0" smtClean="0"/>
              <a:t>The first is related to equal access to all HUD programs. This includes public housing, section 8, FHA insured loans, CDBG. This is general, and was placed in the rules as such to have a general equal access clause after the public comment period. </a:t>
            </a:r>
          </a:p>
          <a:p>
            <a:r>
              <a:rPr lang="en-US" baseline="0" dirty="0" smtClean="0"/>
              <a:t>The second, relating to definitions, is specific to “family” and “household” and making sure those definitions are inclusive of the LGBT community. Explicitly stating that family and household are terms separate from sexual orientation, gender identity and marital status is very important to staying legal now that this law is in place. “a group of persons living together”</a:t>
            </a:r>
          </a:p>
          <a:p>
            <a:r>
              <a:rPr lang="en-US" baseline="0" dirty="0" smtClean="0"/>
              <a:t>The third, relating to inquiries, is simple. You cannot inquire about someone’s sexual orientation or gender identity.  </a:t>
            </a:r>
          </a:p>
        </p:txBody>
      </p:sp>
      <p:sp>
        <p:nvSpPr>
          <p:cNvPr id="4" name="Slide Number Placeholder 3"/>
          <p:cNvSpPr>
            <a:spLocks noGrp="1"/>
          </p:cNvSpPr>
          <p:nvPr>
            <p:ph type="sldNum" sz="quarter" idx="10"/>
          </p:nvPr>
        </p:nvSpPr>
        <p:spPr/>
        <p:txBody>
          <a:bodyPr/>
          <a:lstStyle/>
          <a:p>
            <a:fld id="{87687615-6CE3-5443-91F9-C591F1196CA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legislative,</a:t>
            </a:r>
            <a:r>
              <a:rPr lang="en-US" baseline="0" dirty="0" smtClean="0"/>
              <a:t> statewide policies, not court case presidents or voter decisions </a:t>
            </a:r>
            <a:endParaRPr lang="en-US" dirty="0" smtClean="0"/>
          </a:p>
          <a:p>
            <a:endParaRPr lang="en-US" dirty="0" smtClean="0"/>
          </a:p>
          <a:p>
            <a:r>
              <a:rPr lang="en-US" dirty="0" smtClean="0"/>
              <a:t>The dark green states are states with statewide protections against</a:t>
            </a:r>
            <a:r>
              <a:rPr lang="en-US" baseline="0" dirty="0" smtClean="0"/>
              <a:t> discrimination in housing on the basis of sexual orientation and gender identity</a:t>
            </a:r>
          </a:p>
          <a:p>
            <a:r>
              <a:rPr lang="en-US" baseline="0" dirty="0" smtClean="0"/>
              <a:t>The light green states only offer statewide protections against discrimination in housing on the basis of sexual orientation</a:t>
            </a:r>
            <a:endParaRPr lang="en-US" dirty="0" smtClean="0"/>
          </a:p>
          <a:p>
            <a:r>
              <a:rPr lang="en-US" dirty="0" smtClean="0"/>
              <a:t>There are 17 states and DC that have protections for</a:t>
            </a:r>
            <a:r>
              <a:rPr lang="en-US" baseline="0" dirty="0" smtClean="0"/>
              <a:t> LGBT people’s employment. </a:t>
            </a:r>
          </a:p>
          <a:p>
            <a:r>
              <a:rPr lang="en-US" baseline="0" dirty="0" smtClean="0"/>
              <a:t>An additional 4 states protect employment on the basis of sexual orientation alone </a:t>
            </a:r>
          </a:p>
          <a:p>
            <a:endParaRPr lang="en-US" dirty="0"/>
          </a:p>
        </p:txBody>
      </p:sp>
      <p:sp>
        <p:nvSpPr>
          <p:cNvPr id="4" name="Slide Number Placeholder 3"/>
          <p:cNvSpPr>
            <a:spLocks noGrp="1"/>
          </p:cNvSpPr>
          <p:nvPr>
            <p:ph type="sldNum" sz="quarter" idx="10"/>
          </p:nvPr>
        </p:nvSpPr>
        <p:spPr/>
        <p:txBody>
          <a:bodyPr/>
          <a:lstStyle/>
          <a:p>
            <a:fld id="{87687615-6CE3-5443-91F9-C591F1196CA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group of people have been trying to amend our state’s human rights act for 8 years to include explicit protections for sexual orientation and gender identity.</a:t>
            </a:r>
          </a:p>
          <a:p>
            <a:endParaRPr lang="en-US" baseline="0" dirty="0" smtClean="0"/>
          </a:p>
          <a:p>
            <a:r>
              <a:rPr lang="en-US" baseline="0" dirty="0" smtClean="0"/>
              <a:t>Their tactics have varied widely in the past 8 years from scheduling meetings with legislators, holding educational events, placing sticky notes on legislator’s doors, to most recently civil disobedience.  </a:t>
            </a:r>
          </a:p>
          <a:p>
            <a:endParaRPr lang="en-US" baseline="0" dirty="0" smtClean="0"/>
          </a:p>
          <a:p>
            <a:r>
              <a:rPr lang="en-US" baseline="0" dirty="0" smtClean="0"/>
              <a:t>Our legislature has heard from the LGBT population on similar topics, including same-sex marriage regulations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cities looked at passing nondiscrimination ordinances in the absence of state wide protections</a:t>
            </a:r>
          </a:p>
          <a:p>
            <a:endParaRPr lang="en-US" dirty="0"/>
          </a:p>
        </p:txBody>
      </p:sp>
      <p:sp>
        <p:nvSpPr>
          <p:cNvPr id="4" name="Slide Number Placeholder 3"/>
          <p:cNvSpPr>
            <a:spLocks noGrp="1"/>
          </p:cNvSpPr>
          <p:nvPr>
            <p:ph type="sldNum" sz="quarter" idx="10"/>
          </p:nvPr>
        </p:nvSpPr>
        <p:spPr/>
        <p:txBody>
          <a:bodyPr/>
          <a:lstStyle/>
          <a:p>
            <a:fld id="{87687615-6CE3-5443-91F9-C591F1196CAC}" type="slidenum">
              <a:rPr lang="en-US" smtClean="0"/>
              <a:pPr/>
              <a:t>15</a:t>
            </a:fld>
            <a:endParaRPr lang="en-US"/>
          </a:p>
        </p:txBody>
      </p:sp>
    </p:spTree>
    <p:extLst>
      <p:ext uri="{BB962C8B-B14F-4D97-AF65-F5344CB8AC3E}">
        <p14:creationId xmlns:p14="http://schemas.microsoft.com/office/powerpoint/2010/main" val="2486894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the states with statewide nondiscrimination protections, there are over 200 cities and counties across the country that have adopted these protections in the absence of statewide laws. Each of the 23 states in blue has at least one city with a nondiscrimination ordinance, while the 10 states in the brown color still are widely unprotected. These decisions are made my local governing bodies, and have also been voted on by residents, either as an initiative ballot measure, or a repeal ballot measure. </a:t>
            </a:r>
          </a:p>
          <a:p>
            <a:endParaRPr lang="en-US" baseline="0" dirty="0" smtClean="0"/>
          </a:p>
          <a:p>
            <a:r>
              <a:rPr lang="en-US" baseline="0" dirty="0" smtClean="0"/>
              <a:t>The states with asterisks are states with statewide sexual orientation protections, so the ordinances at the municipal level protect against gender identity discrimination.  </a:t>
            </a:r>
          </a:p>
          <a:p>
            <a:r>
              <a:rPr lang="en-US" baseline="0" dirty="0" smtClean="0"/>
              <a:t>We see Idaho on there- does anyone know how many cities have nondiscrimination laws?</a:t>
            </a:r>
          </a:p>
          <a:p>
            <a:endParaRPr lang="en-US" dirty="0"/>
          </a:p>
        </p:txBody>
      </p:sp>
      <p:sp>
        <p:nvSpPr>
          <p:cNvPr id="4" name="Slide Number Placeholder 3"/>
          <p:cNvSpPr>
            <a:spLocks noGrp="1"/>
          </p:cNvSpPr>
          <p:nvPr>
            <p:ph type="sldNum" sz="quarter" idx="10"/>
          </p:nvPr>
        </p:nvSpPr>
        <p:spPr/>
        <p:txBody>
          <a:bodyPr/>
          <a:lstStyle/>
          <a:p>
            <a:fld id="{87687615-6CE3-5443-91F9-C591F1196CAC}" type="slidenum">
              <a:rPr lang="en-US" smtClean="0"/>
              <a:pPr/>
              <a:t>16</a:t>
            </a:fld>
            <a:endParaRPr lang="en-US"/>
          </a:p>
        </p:txBody>
      </p:sp>
    </p:spTree>
    <p:extLst>
      <p:ext uri="{BB962C8B-B14F-4D97-AF65-F5344CB8AC3E}">
        <p14:creationId xmlns:p14="http://schemas.microsoft.com/office/powerpoint/2010/main" val="2593928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answer is 7!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7687615-6CE3-5443-91F9-C591F1196CAC}" type="slidenum">
              <a:rPr lang="en-US" smtClean="0"/>
              <a:pPr/>
              <a:t>17</a:t>
            </a:fld>
            <a:endParaRPr lang="en-US"/>
          </a:p>
        </p:txBody>
      </p:sp>
    </p:spTree>
    <p:extLst>
      <p:ext uri="{BB962C8B-B14F-4D97-AF65-F5344CB8AC3E}">
        <p14:creationId xmlns:p14="http://schemas.microsoft.com/office/powerpoint/2010/main" val="3317464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 </a:t>
            </a:r>
            <a:r>
              <a:rPr lang="en-US" dirty="0" err="1" smtClean="0"/>
              <a:t>HUDhas</a:t>
            </a:r>
            <a:r>
              <a:rPr lang="en-US" dirty="0" smtClean="0"/>
              <a:t> </a:t>
            </a:r>
            <a:r>
              <a:rPr lang="en-US" dirty="0"/>
              <a:t>launched a new media campaign, “</a:t>
            </a:r>
            <a:r>
              <a:rPr lang="en-US" i="1" dirty="0"/>
              <a:t>Live </a:t>
            </a:r>
            <a:r>
              <a:rPr lang="en-US" i="1" dirty="0" err="1"/>
              <a:t>Free,”</a:t>
            </a:r>
            <a:r>
              <a:rPr lang="en-US" dirty="0" err="1"/>
              <a:t>that</a:t>
            </a:r>
            <a:r>
              <a:rPr lang="en-US" dirty="0"/>
              <a:t> will, among other things, strive to ensure that people have equal access to housing regardless of sexual orientation and gender identity. </a:t>
            </a:r>
          </a:p>
          <a:p>
            <a:r>
              <a:rPr lang="en-US" dirty="0">
                <a:hlinkClick r:id="rId3"/>
              </a:rPr>
              <a:t>The Fair Housing </a:t>
            </a:r>
            <a:r>
              <a:rPr lang="en-US" dirty="0" smtClean="0">
                <a:hlinkClick r:id="rId3"/>
              </a:rPr>
              <a:t>Act</a:t>
            </a:r>
            <a:r>
              <a:rPr lang="en-US" dirty="0" smtClean="0"/>
              <a:t> prohibits </a:t>
            </a:r>
            <a:r>
              <a:rPr lang="en-US" dirty="0"/>
              <a:t>housing discriminate based on race, color, national origin, religion, sex, disability, or families with children.  While </a:t>
            </a:r>
            <a:r>
              <a:rPr lang="en-US" b="1" dirty="0"/>
              <a:t>s</a:t>
            </a:r>
            <a:r>
              <a:rPr lang="en-US" dirty="0"/>
              <a:t>exual orientation and gender identity are not prohibited bases of discrimination under the federal Fair Housing Act, housing discrimination against someone who is LGBT may, in certain circumstances, violate the Act’s existing provisions, including it</a:t>
            </a:r>
            <a:r>
              <a:rPr lang="en-US" b="1" dirty="0"/>
              <a:t>s</a:t>
            </a:r>
            <a:r>
              <a:rPr lang="en-US" dirty="0"/>
              <a:t> prohibition against gender discrimination. </a:t>
            </a:r>
          </a:p>
          <a:p>
            <a:r>
              <a:rPr lang="en-US" dirty="0"/>
              <a:t>“While 20 states and over 200 local governments have led the way to make LGBT-related housing discrimination illegal, HUD is firmly committed to supporting the right of LGBT individuals and families to lead productive and dignified lives, free from housing discrimination and fear of retaliation, said John </a:t>
            </a:r>
            <a:r>
              <a:rPr lang="en-US" dirty="0" err="1"/>
              <a:t>Trasviña</a:t>
            </a:r>
            <a:r>
              <a:rPr lang="en-US" dirty="0"/>
              <a:t>, HUD Assistant Secretary for Fair Housing and Equal Opportunity.   “HUD is finalizing a federal rule to ensure that HUD housing and programs are open to all, irrespective of marital status, gender identify, and sexual orientation.”</a:t>
            </a:r>
          </a:p>
          <a:p>
            <a:r>
              <a:rPr lang="en-US" dirty="0"/>
              <a:t>            The “</a:t>
            </a:r>
            <a:r>
              <a:rPr lang="en-US" i="1" dirty="0"/>
              <a:t>Live Free” </a:t>
            </a:r>
            <a:r>
              <a:rPr lang="en-US" dirty="0"/>
              <a:t>print advertisements are focused to particular targeted audience</a:t>
            </a:r>
            <a:r>
              <a:rPr lang="en-US" b="1" dirty="0"/>
              <a:t>s</a:t>
            </a:r>
            <a:r>
              <a:rPr lang="en-US" dirty="0"/>
              <a:t>.  For example, one print ad read</a:t>
            </a:r>
            <a:r>
              <a:rPr lang="en-US" b="1" dirty="0"/>
              <a:t>s</a:t>
            </a:r>
            <a:r>
              <a:rPr lang="en-US" dirty="0"/>
              <a:t> “Should Gender Stereotypes Influence Where Your live?  Learn More.”   “Live Free” campaign will run throughout the year and include </a:t>
            </a:r>
            <a:r>
              <a:rPr lang="en-US" dirty="0" err="1"/>
              <a:t>Facebook</a:t>
            </a:r>
            <a:r>
              <a:rPr lang="en-US" dirty="0"/>
              <a:t> ads, targeted print ads, digital videos, and podcasts. </a:t>
            </a:r>
          </a:p>
          <a:p>
            <a:r>
              <a:rPr lang="en-US" dirty="0"/>
              <a:t>In 2010, HUD provided </a:t>
            </a:r>
            <a:r>
              <a:rPr lang="en-US" dirty="0">
                <a:hlinkClick r:id="rId4"/>
              </a:rPr>
              <a:t>Guidance</a:t>
            </a:r>
            <a:r>
              <a:rPr lang="en-US" dirty="0"/>
              <a:t> to its staff on how to more effectively address inquiries from LGBT individuals regarding housing discrimination issues and also launched a webpage for the public on LGBT housing discrimination.  Since then, HUD’s housing discrimination complaint level from LGBT individuals has increased significantly.   From July 1, 2010 to February 28, 2011, LGBT individuals filed 47 complaints of housing discrimination alleging gender discrimination with HUD.  During the same period straddling 2009 and 2010 prior to issuance of the guidance, HUD only received 3 such complaints. </a:t>
            </a:r>
          </a:p>
          <a:p>
            <a:r>
              <a:rPr lang="en-US" dirty="0"/>
              <a:t/>
            </a:r>
            <a:br>
              <a:rPr lang="en-US" dirty="0"/>
            </a:br>
            <a:r>
              <a:rPr lang="en-US" dirty="0"/>
              <a:t>Read more here: http://miamiherald.typepad.com/gaysouthflorida/2011/04/hud-fair-housing-act-campaign-focuses-on-access-for-lesbian-gay-bisexual-transgender-people.html#storylink=cpy</a:t>
            </a:r>
          </a:p>
          <a:p>
            <a:endParaRPr lang="en-US" dirty="0"/>
          </a:p>
        </p:txBody>
      </p:sp>
      <p:sp>
        <p:nvSpPr>
          <p:cNvPr id="4" name="Slide Number Placeholder 3"/>
          <p:cNvSpPr>
            <a:spLocks noGrp="1"/>
          </p:cNvSpPr>
          <p:nvPr>
            <p:ph type="sldNum" sz="quarter" idx="10"/>
          </p:nvPr>
        </p:nvSpPr>
        <p:spPr/>
        <p:txBody>
          <a:bodyPr/>
          <a:lstStyle/>
          <a:p>
            <a:fld id="{77AB089C-A789-4422-9D1C-BBBB757926B7}"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AB089C-A789-4422-9D1C-BBBB757926B7}"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lots of words on these next couple slides- I won’t be giving</a:t>
            </a:r>
            <a:r>
              <a:rPr lang="en-US" baseline="0" dirty="0" smtClean="0"/>
              <a:t> you a test after, so no worries about memorizing all these definitions. I wanted to give you several ways to take in this information in and digest it. These terms are really important to understand in order to follow along with what LGBT means. Sex refers to biology and physiology. Sex </a:t>
            </a:r>
            <a:r>
              <a:rPr lang="en-US" baseline="0" smtClean="0"/>
              <a:t>is physical and    </a:t>
            </a:r>
            <a:endParaRPr lang="en-US" dirty="0"/>
          </a:p>
        </p:txBody>
      </p:sp>
      <p:sp>
        <p:nvSpPr>
          <p:cNvPr id="4" name="Slide Number Placeholder 3"/>
          <p:cNvSpPr>
            <a:spLocks noGrp="1"/>
          </p:cNvSpPr>
          <p:nvPr>
            <p:ph type="sldNum" sz="quarter" idx="10"/>
          </p:nvPr>
        </p:nvSpPr>
        <p:spPr/>
        <p:txBody>
          <a:bodyPr/>
          <a:lstStyle/>
          <a:p>
            <a:fld id="{87687615-6CE3-5443-91F9-C591F1196CAC}" type="slidenum">
              <a:rPr lang="en-US" smtClean="0"/>
              <a:pPr/>
              <a:t>3</a:t>
            </a:fld>
            <a:endParaRPr lang="en-US"/>
          </a:p>
        </p:txBody>
      </p:sp>
    </p:spTree>
    <p:extLst>
      <p:ext uri="{BB962C8B-B14F-4D97-AF65-F5344CB8AC3E}">
        <p14:creationId xmlns:p14="http://schemas.microsoft.com/office/powerpoint/2010/main" val="2081047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gets confusing for some is that</a:t>
            </a:r>
            <a:r>
              <a:rPr lang="en-US" baseline="0" dirty="0" smtClean="0"/>
              <a:t> gender identity and sexual orientation are two different spectrums. </a:t>
            </a:r>
          </a:p>
          <a:p>
            <a:r>
              <a:rPr lang="en-US" baseline="0" dirty="0" smtClean="0"/>
              <a:t>We will look at various kinds of sexual orientation, then move on to gender identity a little later. </a:t>
            </a:r>
            <a:endParaRPr lang="en-US" dirty="0"/>
          </a:p>
        </p:txBody>
      </p:sp>
      <p:sp>
        <p:nvSpPr>
          <p:cNvPr id="4" name="Slide Number Placeholder 3"/>
          <p:cNvSpPr>
            <a:spLocks noGrp="1"/>
          </p:cNvSpPr>
          <p:nvPr>
            <p:ph type="sldNum" sz="quarter" idx="10"/>
          </p:nvPr>
        </p:nvSpPr>
        <p:spPr/>
        <p:txBody>
          <a:bodyPr/>
          <a:lstStyle/>
          <a:p>
            <a:fld id="{87687615-6CE3-5443-91F9-C591F1196CA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80">
              <a:defRPr/>
            </a:pPr>
            <a:r>
              <a:rPr lang="en-US" dirty="0" smtClean="0"/>
              <a:t>One person of</a:t>
            </a:r>
            <a:r>
              <a:rPr lang="en-US" baseline="0" dirty="0" smtClean="0"/>
              <a:t> one biological sex who is emotionally, physically and romantically attracted to someone of the opposite biological sex </a:t>
            </a:r>
          </a:p>
          <a:p>
            <a:pPr defTabSz="457180">
              <a:defRPr/>
            </a:pPr>
            <a:r>
              <a:rPr lang="en-US" baseline="0" dirty="0" smtClean="0"/>
              <a:t>In this case, Faith Hill, the woman in this picture, is a female, expressing feminine characteristics. She also identifies as a woman. </a:t>
            </a:r>
          </a:p>
          <a:p>
            <a:pPr defTabSz="457180">
              <a:defRPr/>
            </a:pPr>
            <a:r>
              <a:rPr lang="en-US" baseline="0" dirty="0" smtClean="0"/>
              <a:t>Time McGraw, identifies as a man, and is expressing masculine characteristics. </a:t>
            </a:r>
          </a:p>
          <a:p>
            <a:pPr defTabSz="457180">
              <a:defRPr/>
            </a:pPr>
            <a:r>
              <a:rPr lang="en-US" baseline="0" dirty="0" smtClean="0"/>
              <a:t>Since they are married, it’s mostly safe to say that there is some form of attraction between the two of them, making them a heterosexual couple</a:t>
            </a:r>
          </a:p>
          <a:p>
            <a:pPr defTabSz="457180">
              <a:defRPr/>
            </a:pPr>
            <a:endParaRPr lang="en-US" baseline="0" dirty="0" smtClean="0"/>
          </a:p>
          <a:p>
            <a:pPr defTabSz="457180">
              <a:defRPr/>
            </a:pPr>
            <a:r>
              <a:rPr lang="en-US" baseline="0" dirty="0" smtClean="0"/>
              <a:t>This seems easy enough right? This is the sexual orientation that is the most common in our society. You all know someone (if not yourself) that has a heterosexual sexual orientation.   </a:t>
            </a:r>
            <a:endParaRPr lang="en-US" dirty="0" smtClean="0"/>
          </a:p>
          <a:p>
            <a:pPr defTabSz="457180">
              <a:defRPr/>
            </a:pPr>
            <a:endParaRPr lang="en-US" dirty="0" smtClean="0"/>
          </a:p>
          <a:p>
            <a:pPr defTabSz="457180">
              <a:defRPr/>
            </a:pPr>
            <a:r>
              <a:rPr lang="en-US" dirty="0" smtClean="0"/>
              <a:t>Biological Sex: An individual’s </a:t>
            </a:r>
            <a:r>
              <a:rPr lang="en-US" i="1" dirty="0" smtClean="0"/>
              <a:t>biological and physiological </a:t>
            </a:r>
            <a:r>
              <a:rPr lang="en-US" b="1" dirty="0" smtClean="0"/>
              <a:t>characteristics</a:t>
            </a:r>
            <a:r>
              <a:rPr lang="en-US" dirty="0" smtClean="0"/>
              <a:t> that define female and male</a:t>
            </a:r>
          </a:p>
          <a:p>
            <a:r>
              <a:rPr lang="en-US" dirty="0" smtClean="0"/>
              <a:t>Sexual Orientation: An individual’s </a:t>
            </a:r>
            <a:r>
              <a:rPr lang="en-US" i="1" dirty="0" smtClean="0"/>
              <a:t>emotional, physical and romantic </a:t>
            </a:r>
            <a:r>
              <a:rPr lang="en-US" b="1" dirty="0" smtClean="0"/>
              <a:t>attraction</a:t>
            </a:r>
            <a:r>
              <a:rPr lang="en-US" dirty="0" smtClean="0"/>
              <a:t> to another individual. </a:t>
            </a:r>
          </a:p>
          <a:p>
            <a:r>
              <a:rPr lang="en-US" dirty="0" smtClean="0"/>
              <a:t>Gender Identity: An individual’s </a:t>
            </a:r>
            <a:r>
              <a:rPr lang="en-US" i="1" dirty="0" smtClean="0"/>
              <a:t>emotional and psychological</a:t>
            </a:r>
            <a:r>
              <a:rPr lang="en-US" dirty="0" smtClean="0"/>
              <a:t> </a:t>
            </a:r>
            <a:r>
              <a:rPr lang="en-US" b="1" dirty="0" smtClean="0"/>
              <a:t>sense of being </a:t>
            </a:r>
            <a:r>
              <a:rPr lang="en-US" dirty="0" smtClean="0"/>
              <a:t>a man or a woman</a:t>
            </a:r>
          </a:p>
          <a:p>
            <a:r>
              <a:rPr lang="en-US" dirty="0" smtClean="0"/>
              <a:t>Gender Expression: An individual’s </a:t>
            </a:r>
            <a:r>
              <a:rPr lang="en-US" b="1" dirty="0" smtClean="0"/>
              <a:t>outward expression </a:t>
            </a:r>
            <a:r>
              <a:rPr lang="en-US" dirty="0" smtClean="0"/>
              <a:t>of </a:t>
            </a:r>
            <a:r>
              <a:rPr lang="en-US" i="1" dirty="0" smtClean="0"/>
              <a:t>masculinity and femininity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7687615-6CE3-5443-91F9-C591F1196CA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80">
              <a:defRPr/>
            </a:pPr>
            <a:r>
              <a:rPr lang="en-US" dirty="0" smtClean="0"/>
              <a:t>This picture</a:t>
            </a:r>
            <a:r>
              <a:rPr lang="en-US" baseline="0" dirty="0" smtClean="0"/>
              <a:t> is illustrating another sexual orientation- homosexuality. Homosexuality is when someone identifies as one sex and also is attracted (emotionally, romantically and/or </a:t>
            </a:r>
            <a:r>
              <a:rPr lang="en-US" baseline="0" dirty="0" err="1" smtClean="0"/>
              <a:t>phsyically</a:t>
            </a:r>
            <a:r>
              <a:rPr lang="en-US" baseline="0" dirty="0" smtClean="0"/>
              <a:t>) to the same sex. This picture is showing two women, which can sometimes be referred to as lesbians in a homosexual relationship. </a:t>
            </a:r>
          </a:p>
          <a:p>
            <a:pPr defTabSz="457180">
              <a:defRPr/>
            </a:pPr>
            <a:endParaRPr lang="en-US" baseline="0" dirty="0" smtClean="0"/>
          </a:p>
          <a:p>
            <a:pPr defTabSz="457180">
              <a:defRPr/>
            </a:pPr>
            <a:r>
              <a:rPr lang="en-US" baseline="0" dirty="0" smtClean="0"/>
              <a:t>In this case, Ellen DeGeneres, the woman in this picture with the collared shirt, is a female, expressing feminine characteristics. She also identifies as a woman. </a:t>
            </a:r>
          </a:p>
          <a:p>
            <a:pPr defTabSz="457180">
              <a:defRPr/>
            </a:pPr>
            <a:r>
              <a:rPr lang="en-US" baseline="0" dirty="0" smtClean="0"/>
              <a:t>The women in the picture wearing a dress, Portia  de Rossi, identifies as a woman, and is expressing feminine characteristics. </a:t>
            </a:r>
          </a:p>
          <a:p>
            <a:pPr defTabSz="457180">
              <a:defRPr/>
            </a:pPr>
            <a:r>
              <a:rPr lang="en-US" baseline="0" dirty="0" smtClean="0"/>
              <a:t>I know they are lesbians because they have publically expressed their identities. Ellen “came out” in the 90’s and Portia and her have had a wedding. I wouldn’t know that either of them identified as lesbians without them saying it- even though Ellen doesn’t choose to wear feminine clothes or wear her hair long. As much of us know, being a woman is not cut and dry, and neither is sexual orientation. </a:t>
            </a:r>
          </a:p>
          <a:p>
            <a:pPr defTabSz="457180">
              <a:defRPr/>
            </a:pPr>
            <a:endParaRPr lang="en-US" baseline="0" dirty="0" smtClean="0"/>
          </a:p>
          <a:p>
            <a:pPr defTabSz="457180">
              <a:defRPr/>
            </a:pPr>
            <a:r>
              <a:rPr lang="en-US" baseline="0" dirty="0" smtClean="0"/>
              <a:t>The term homosexuality in our society has been used for some time- I think you all know what I mean when I say lesbian or gay. </a:t>
            </a:r>
            <a:endParaRPr lang="en-US" dirty="0" smtClean="0"/>
          </a:p>
          <a:p>
            <a:endParaRPr lang="en-US" dirty="0"/>
          </a:p>
        </p:txBody>
      </p:sp>
      <p:sp>
        <p:nvSpPr>
          <p:cNvPr id="4" name="Slide Number Placeholder 3"/>
          <p:cNvSpPr>
            <a:spLocks noGrp="1"/>
          </p:cNvSpPr>
          <p:nvPr>
            <p:ph type="sldNum" sz="quarter" idx="10"/>
          </p:nvPr>
        </p:nvSpPr>
        <p:spPr/>
        <p:txBody>
          <a:bodyPr/>
          <a:lstStyle/>
          <a:p>
            <a:fld id="{87687615-6CE3-5443-91F9-C591F1196CA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picture is also illustrating</a:t>
            </a:r>
            <a:r>
              <a:rPr lang="en-US" baseline="0" dirty="0" smtClean="0"/>
              <a:t> a homosexual sexual orientation- since these two people are men, they are considered gay- the male version of homosexuality. Jesse Tyler Ferguson married Justin </a:t>
            </a:r>
            <a:r>
              <a:rPr lang="en-US" baseline="0" dirty="0" err="1" smtClean="0"/>
              <a:t>Mikita</a:t>
            </a:r>
            <a:r>
              <a:rPr lang="en-US" baseline="0" dirty="0" smtClean="0"/>
              <a:t>, which is again how someone can assume they are men who are attracted to other men. They both are expressing masculine characteristics, they both have expressed that they are gay men. </a:t>
            </a:r>
          </a:p>
          <a:p>
            <a:endParaRPr lang="en-US" baseline="0" dirty="0" smtClean="0"/>
          </a:p>
          <a:p>
            <a:r>
              <a:rPr lang="en-US" baseline="0" dirty="0" smtClean="0"/>
              <a:t>When we look at homosexual relationships, sometimes it is hard to understand the attraction to one another when we are attracted to someone of the opposite sex. There are multitudes of ways that the social construction of gender roles and what we assume about homosexual relationships collide and don’t necessarily make sense. If we think about sexual orientation as attraction, it gets a bit easier. When someone who has a homosexual sexual orientation thinks of the person they want to spend their bad days with, it happens to be someone of the same sex. When someone who is has a homosexual sexual orientation thinks of a person that they would want to swoon or impress, they think of a person of the same sex. It rarely has anything to do with trying to find a “husband” or “wife” of the same sex to fit the role the person of the opposite sex.</a:t>
            </a:r>
          </a:p>
        </p:txBody>
      </p:sp>
      <p:sp>
        <p:nvSpPr>
          <p:cNvPr id="4" name="Slide Number Placeholder 3"/>
          <p:cNvSpPr>
            <a:spLocks noGrp="1"/>
          </p:cNvSpPr>
          <p:nvPr>
            <p:ph type="sldNum" sz="quarter" idx="10"/>
          </p:nvPr>
        </p:nvSpPr>
        <p:spPr/>
        <p:txBody>
          <a:bodyPr/>
          <a:lstStyle/>
          <a:p>
            <a:fld id="{87687615-6CE3-5443-91F9-C591F1196CA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Bisexuality describes</a:t>
            </a:r>
            <a:r>
              <a:rPr lang="en-US" baseline="0" dirty="0" smtClean="0"/>
              <a:t> someone who is attracted to both men and women. They can have homosexual relationships and heterosexual relationships in their life time. People who identify as bisexual are not confused at who they are attracted to- they are attracted to a variety of sexes. A lesbian may have had relationships with men in the past, but now exclusively date women. Gay men may also have had similar experiences. Bisexuality refers to actively being attracted to both sexes. </a:t>
            </a:r>
            <a:endParaRPr lang="en-US" dirty="0"/>
          </a:p>
        </p:txBody>
      </p:sp>
      <p:sp>
        <p:nvSpPr>
          <p:cNvPr id="4" name="Slide Number Placeholder 3"/>
          <p:cNvSpPr>
            <a:spLocks noGrp="1"/>
          </p:cNvSpPr>
          <p:nvPr>
            <p:ph type="sldNum" sz="quarter" idx="10"/>
          </p:nvPr>
        </p:nvSpPr>
        <p:spPr/>
        <p:txBody>
          <a:bodyPr/>
          <a:lstStyle/>
          <a:p>
            <a:fld id="{87687615-6CE3-5443-91F9-C591F1196CA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err="1" smtClean="0"/>
              <a:t>Cis</a:t>
            </a:r>
            <a:r>
              <a:rPr lang="en-US" dirty="0" smtClean="0"/>
              <a:t>-gender</a:t>
            </a:r>
            <a:r>
              <a:rPr lang="en-US" baseline="0" dirty="0" smtClean="0"/>
              <a:t> is not as scary or foreign as it sounds. Most of you in the audience are </a:t>
            </a:r>
            <a:r>
              <a:rPr lang="en-US" baseline="0" dirty="0" err="1" smtClean="0"/>
              <a:t>cis</a:t>
            </a:r>
            <a:r>
              <a:rPr lang="en-US" baseline="0" dirty="0" smtClean="0"/>
              <a:t>-gender. All it means is that your gender identity is the same as the sex you were assigned at birth. You are </a:t>
            </a:r>
            <a:r>
              <a:rPr lang="en-US" baseline="0" dirty="0" err="1" smtClean="0"/>
              <a:t>cis</a:t>
            </a:r>
            <a:r>
              <a:rPr lang="en-US" baseline="0" dirty="0" smtClean="0"/>
              <a:t>-gender if you were born with a vagina, a uterus, breasts, and also think of yourself as a woman. </a:t>
            </a:r>
          </a:p>
          <a:p>
            <a:endParaRPr lang="en-US" baseline="0" dirty="0" smtClean="0"/>
          </a:p>
          <a:p>
            <a:r>
              <a:rPr lang="en-US" baseline="0" dirty="0" smtClean="0"/>
              <a:t>Again, this is the easy one. Most of us are comfortable with this because we ourselves are </a:t>
            </a:r>
            <a:r>
              <a:rPr lang="en-US" baseline="0" dirty="0" err="1" smtClean="0"/>
              <a:t>cis</a:t>
            </a:r>
            <a:r>
              <a:rPr lang="en-US" baseline="0" dirty="0" smtClean="0"/>
              <a:t>-gender. </a:t>
            </a:r>
            <a:endParaRPr lang="en-US" dirty="0"/>
          </a:p>
        </p:txBody>
      </p:sp>
      <p:sp>
        <p:nvSpPr>
          <p:cNvPr id="4" name="Slide Number Placeholder 3"/>
          <p:cNvSpPr>
            <a:spLocks noGrp="1"/>
          </p:cNvSpPr>
          <p:nvPr>
            <p:ph type="sldNum" sz="quarter" idx="10"/>
          </p:nvPr>
        </p:nvSpPr>
        <p:spPr/>
        <p:txBody>
          <a:bodyPr/>
          <a:lstStyle/>
          <a:p>
            <a:fld id="{87687615-6CE3-5443-91F9-C591F1196CA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25102F-4AAA-4C43-9605-38138CA3A3F6}"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4B750-1683-490B-B9FB-B7661E0369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5102F-4AAA-4C43-9605-38138CA3A3F6}"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4B750-1683-490B-B9FB-B7661E0369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5102F-4AAA-4C43-9605-38138CA3A3F6}"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4B750-1683-490B-B9FB-B7661E0369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5" name="Straight Connector 4"/>
          <p:cNvCxnSpPr/>
          <p:nvPr/>
        </p:nvCxnSpPr>
        <p:spPr>
          <a:xfrm>
            <a:off x="457200" y="1293813"/>
            <a:ext cx="8229600" cy="1587"/>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bwMode="auto">
          <a:xfrm>
            <a:off x="785813" y="6446838"/>
            <a:ext cx="6376987" cy="1587"/>
          </a:xfrm>
          <a:prstGeom prst="line">
            <a:avLst/>
          </a:prstGeom>
          <a:ln w="12700" cap="flat" cmpd="sng" algn="ctr">
            <a:solidFill>
              <a:srgbClr val="3971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 y="6248400"/>
            <a:ext cx="404813" cy="276225"/>
          </a:xfrm>
          <a:prstGeom prst="rect">
            <a:avLst/>
          </a:prstGeom>
          <a:noFill/>
        </p:spPr>
        <p:txBody>
          <a:bodyPr>
            <a:spAutoFit/>
          </a:bodyPr>
          <a:lstStyle/>
          <a:p>
            <a:pPr>
              <a:defRPr/>
            </a:pPr>
            <a:fld id="{054E363E-B6BA-4947-9BA0-966AECD44A78}" type="slidenum">
              <a:rPr lang="en-US" sz="1200">
                <a:solidFill>
                  <a:srgbClr val="00375E"/>
                </a:solidFill>
              </a:rPr>
              <a:pPr>
                <a:defRPr/>
              </a:pPr>
              <a:t>‹#›</a:t>
            </a:fld>
            <a:endParaRPr lang="en-US" sz="1200">
              <a:solidFill>
                <a:srgbClr val="00375E"/>
              </a:solidFill>
            </a:endParaRPr>
          </a:p>
        </p:txBody>
      </p:sp>
      <p:sp>
        <p:nvSpPr>
          <p:cNvPr id="2" name="Title 1"/>
          <p:cNvSpPr>
            <a:spLocks noGrp="1"/>
          </p:cNvSpPr>
          <p:nvPr>
            <p:ph type="title"/>
          </p:nvPr>
        </p:nvSpPr>
        <p:spPr>
          <a:ln>
            <a:noFill/>
          </a:ln>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2pPr>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p:cNvSpPr>
            <a:spLocks noGrp="1"/>
          </p:cNvSpPr>
          <p:nvPr>
            <p:ph type="pic" sz="quarter" idx="10"/>
          </p:nvPr>
        </p:nvSpPr>
        <p:spPr>
          <a:xfrm>
            <a:off x="7391400" y="6010275"/>
            <a:ext cx="1295400" cy="685800"/>
          </a:xfrm>
        </p:spPr>
        <p:txBody>
          <a:bodyPr/>
          <a:lstStyle>
            <a:lvl1pPr>
              <a:buNone/>
              <a:defRPr/>
            </a:lvl1pPr>
          </a:lstStyle>
          <a:p>
            <a:pPr lvl="0"/>
            <a:r>
              <a:rPr lang="en-US" noProof="0" smtClean="0"/>
              <a:t>Click icon to add picture</a:t>
            </a:r>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cxnSp>
        <p:nvCxnSpPr>
          <p:cNvPr id="5" name="Straight Connector 4"/>
          <p:cNvCxnSpPr/>
          <p:nvPr/>
        </p:nvCxnSpPr>
        <p:spPr>
          <a:xfrm>
            <a:off x="457200" y="1293813"/>
            <a:ext cx="8229600" cy="1587"/>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bwMode="auto">
          <a:xfrm>
            <a:off x="785813" y="6446838"/>
            <a:ext cx="6376987" cy="1587"/>
          </a:xfrm>
          <a:prstGeom prst="line">
            <a:avLst/>
          </a:prstGeom>
          <a:ln w="12700" cap="flat" cmpd="sng" algn="ctr">
            <a:solidFill>
              <a:srgbClr val="3971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 y="6248400"/>
            <a:ext cx="404813" cy="276225"/>
          </a:xfrm>
          <a:prstGeom prst="rect">
            <a:avLst/>
          </a:prstGeom>
          <a:noFill/>
        </p:spPr>
        <p:txBody>
          <a:bodyPr>
            <a:spAutoFit/>
          </a:bodyPr>
          <a:lstStyle/>
          <a:p>
            <a:pPr>
              <a:defRPr/>
            </a:pPr>
            <a:fld id="{054E363E-B6BA-4947-9BA0-966AECD44A78}" type="slidenum">
              <a:rPr lang="en-US" sz="1200">
                <a:solidFill>
                  <a:srgbClr val="00375E"/>
                </a:solidFill>
              </a:rPr>
              <a:pPr>
                <a:defRPr/>
              </a:pPr>
              <a:t>‹#›</a:t>
            </a:fld>
            <a:endParaRPr lang="en-US" sz="1200">
              <a:solidFill>
                <a:srgbClr val="00375E"/>
              </a:solidFill>
            </a:endParaRPr>
          </a:p>
        </p:txBody>
      </p:sp>
      <p:sp>
        <p:nvSpPr>
          <p:cNvPr id="2" name="Title 1"/>
          <p:cNvSpPr>
            <a:spLocks noGrp="1"/>
          </p:cNvSpPr>
          <p:nvPr>
            <p:ph type="title"/>
          </p:nvPr>
        </p:nvSpPr>
        <p:spPr>
          <a:ln>
            <a:noFill/>
          </a:ln>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2pPr>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p:cNvSpPr>
            <a:spLocks noGrp="1"/>
          </p:cNvSpPr>
          <p:nvPr>
            <p:ph type="pic" sz="quarter" idx="10"/>
          </p:nvPr>
        </p:nvSpPr>
        <p:spPr>
          <a:xfrm>
            <a:off x="7391400" y="6010275"/>
            <a:ext cx="1295400" cy="685800"/>
          </a:xfrm>
        </p:spPr>
        <p:txBody>
          <a:bodyPr/>
          <a:lstStyle>
            <a:lvl1pPr>
              <a:buNone/>
              <a:defRPr/>
            </a:lvl1pPr>
          </a:lstStyle>
          <a:p>
            <a:pPr lvl="0"/>
            <a:r>
              <a:rPr lang="en-US" noProof="0" smtClean="0"/>
              <a:t>Click icon to add picture</a:t>
            </a:r>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cxnSp>
        <p:nvCxnSpPr>
          <p:cNvPr id="5" name="Straight Connector 4"/>
          <p:cNvCxnSpPr/>
          <p:nvPr/>
        </p:nvCxnSpPr>
        <p:spPr>
          <a:xfrm>
            <a:off x="457200" y="1293813"/>
            <a:ext cx="8229600" cy="1587"/>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bwMode="auto">
          <a:xfrm>
            <a:off x="785813" y="6446838"/>
            <a:ext cx="6376987" cy="1587"/>
          </a:xfrm>
          <a:prstGeom prst="line">
            <a:avLst/>
          </a:prstGeom>
          <a:ln w="12700" cap="flat" cmpd="sng" algn="ctr">
            <a:solidFill>
              <a:srgbClr val="3971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 y="6248400"/>
            <a:ext cx="404813" cy="276225"/>
          </a:xfrm>
          <a:prstGeom prst="rect">
            <a:avLst/>
          </a:prstGeom>
          <a:noFill/>
        </p:spPr>
        <p:txBody>
          <a:bodyPr>
            <a:spAutoFit/>
          </a:bodyPr>
          <a:lstStyle/>
          <a:p>
            <a:pPr>
              <a:defRPr/>
            </a:pPr>
            <a:fld id="{054E363E-B6BA-4947-9BA0-966AECD44A78}" type="slidenum">
              <a:rPr lang="en-US" sz="1200">
                <a:solidFill>
                  <a:srgbClr val="00375E"/>
                </a:solidFill>
              </a:rPr>
              <a:pPr>
                <a:defRPr/>
              </a:pPr>
              <a:t>‹#›</a:t>
            </a:fld>
            <a:endParaRPr lang="en-US" sz="1200">
              <a:solidFill>
                <a:srgbClr val="00375E"/>
              </a:solidFill>
            </a:endParaRPr>
          </a:p>
        </p:txBody>
      </p:sp>
      <p:sp>
        <p:nvSpPr>
          <p:cNvPr id="2" name="Title 1"/>
          <p:cNvSpPr>
            <a:spLocks noGrp="1"/>
          </p:cNvSpPr>
          <p:nvPr>
            <p:ph type="title"/>
          </p:nvPr>
        </p:nvSpPr>
        <p:spPr>
          <a:ln>
            <a:noFill/>
          </a:ln>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2pPr>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p:cNvSpPr>
            <a:spLocks noGrp="1"/>
          </p:cNvSpPr>
          <p:nvPr>
            <p:ph type="pic" sz="quarter" idx="10"/>
          </p:nvPr>
        </p:nvSpPr>
        <p:spPr>
          <a:xfrm>
            <a:off x="7391400" y="6010275"/>
            <a:ext cx="1295400" cy="685800"/>
          </a:xfrm>
        </p:spPr>
        <p:txBody>
          <a:bodyPr/>
          <a:lstStyle>
            <a:lvl1pPr>
              <a:buNone/>
              <a:defRPr/>
            </a:lvl1pPr>
          </a:lstStyle>
          <a:p>
            <a:pPr lvl="0"/>
            <a:r>
              <a:rPr lang="en-US" noProof="0" smtClean="0"/>
              <a:t>Click icon to add picture</a:t>
            </a:r>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cxnSp>
        <p:nvCxnSpPr>
          <p:cNvPr id="5" name="Straight Connector 4"/>
          <p:cNvCxnSpPr/>
          <p:nvPr/>
        </p:nvCxnSpPr>
        <p:spPr>
          <a:xfrm>
            <a:off x="457200" y="1293813"/>
            <a:ext cx="8229600" cy="1587"/>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bwMode="auto">
          <a:xfrm>
            <a:off x="785813" y="6446838"/>
            <a:ext cx="6376987" cy="1587"/>
          </a:xfrm>
          <a:prstGeom prst="line">
            <a:avLst/>
          </a:prstGeom>
          <a:ln w="12700" cap="flat" cmpd="sng" algn="ctr">
            <a:solidFill>
              <a:srgbClr val="3971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 y="6248400"/>
            <a:ext cx="404813" cy="276225"/>
          </a:xfrm>
          <a:prstGeom prst="rect">
            <a:avLst/>
          </a:prstGeom>
          <a:noFill/>
        </p:spPr>
        <p:txBody>
          <a:bodyPr>
            <a:spAutoFit/>
          </a:bodyPr>
          <a:lstStyle/>
          <a:p>
            <a:pPr>
              <a:defRPr/>
            </a:pPr>
            <a:fld id="{054E363E-B6BA-4947-9BA0-966AECD44A78}" type="slidenum">
              <a:rPr lang="en-US" sz="1200">
                <a:solidFill>
                  <a:srgbClr val="00375E"/>
                </a:solidFill>
              </a:rPr>
              <a:pPr>
                <a:defRPr/>
              </a:pPr>
              <a:t>‹#›</a:t>
            </a:fld>
            <a:endParaRPr lang="en-US" sz="1200">
              <a:solidFill>
                <a:srgbClr val="00375E"/>
              </a:solidFill>
            </a:endParaRPr>
          </a:p>
        </p:txBody>
      </p:sp>
      <p:sp>
        <p:nvSpPr>
          <p:cNvPr id="2" name="Title 1"/>
          <p:cNvSpPr>
            <a:spLocks noGrp="1"/>
          </p:cNvSpPr>
          <p:nvPr>
            <p:ph type="title"/>
          </p:nvPr>
        </p:nvSpPr>
        <p:spPr>
          <a:ln>
            <a:noFill/>
          </a:ln>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2pPr>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p:cNvSpPr>
            <a:spLocks noGrp="1"/>
          </p:cNvSpPr>
          <p:nvPr>
            <p:ph type="pic" sz="quarter" idx="10"/>
          </p:nvPr>
        </p:nvSpPr>
        <p:spPr>
          <a:xfrm>
            <a:off x="7391400" y="6010275"/>
            <a:ext cx="1295400" cy="685800"/>
          </a:xfrm>
        </p:spPr>
        <p:txBody>
          <a:bodyPr/>
          <a:lstStyle>
            <a:lvl1pPr>
              <a:buNone/>
              <a:defRPr/>
            </a:lvl1pPr>
          </a:lstStyle>
          <a:p>
            <a:pPr lvl="0"/>
            <a:r>
              <a:rPr lang="en-US" noProof="0" smtClean="0"/>
              <a:t>Click icon to add picture</a:t>
            </a:r>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cxnSp>
        <p:nvCxnSpPr>
          <p:cNvPr id="5" name="Straight Connector 4"/>
          <p:cNvCxnSpPr/>
          <p:nvPr/>
        </p:nvCxnSpPr>
        <p:spPr>
          <a:xfrm>
            <a:off x="457200" y="1293813"/>
            <a:ext cx="8229600" cy="1587"/>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bwMode="auto">
          <a:xfrm>
            <a:off x="785813" y="6446838"/>
            <a:ext cx="6376987" cy="1587"/>
          </a:xfrm>
          <a:prstGeom prst="line">
            <a:avLst/>
          </a:prstGeom>
          <a:ln w="12700" cap="flat" cmpd="sng" algn="ctr">
            <a:solidFill>
              <a:srgbClr val="3971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 y="6248400"/>
            <a:ext cx="404813" cy="276225"/>
          </a:xfrm>
          <a:prstGeom prst="rect">
            <a:avLst/>
          </a:prstGeom>
          <a:noFill/>
        </p:spPr>
        <p:txBody>
          <a:bodyPr>
            <a:spAutoFit/>
          </a:bodyPr>
          <a:lstStyle/>
          <a:p>
            <a:pPr>
              <a:defRPr/>
            </a:pPr>
            <a:fld id="{054E363E-B6BA-4947-9BA0-966AECD44A78}" type="slidenum">
              <a:rPr lang="en-US" sz="1200">
                <a:solidFill>
                  <a:srgbClr val="00375E"/>
                </a:solidFill>
              </a:rPr>
              <a:pPr>
                <a:defRPr/>
              </a:pPr>
              <a:t>‹#›</a:t>
            </a:fld>
            <a:endParaRPr lang="en-US" sz="1200">
              <a:solidFill>
                <a:srgbClr val="00375E"/>
              </a:solidFill>
            </a:endParaRPr>
          </a:p>
        </p:txBody>
      </p:sp>
      <p:sp>
        <p:nvSpPr>
          <p:cNvPr id="2" name="Title 1"/>
          <p:cNvSpPr>
            <a:spLocks noGrp="1"/>
          </p:cNvSpPr>
          <p:nvPr>
            <p:ph type="title"/>
          </p:nvPr>
        </p:nvSpPr>
        <p:spPr>
          <a:ln>
            <a:noFill/>
          </a:ln>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2pPr>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p:cNvSpPr>
            <a:spLocks noGrp="1"/>
          </p:cNvSpPr>
          <p:nvPr>
            <p:ph type="pic" sz="quarter" idx="10"/>
          </p:nvPr>
        </p:nvSpPr>
        <p:spPr>
          <a:xfrm>
            <a:off x="7391400" y="6010275"/>
            <a:ext cx="1295400" cy="685800"/>
          </a:xfrm>
        </p:spPr>
        <p:txBody>
          <a:bodyPr/>
          <a:lstStyle>
            <a:lvl1pPr>
              <a:buNone/>
              <a:defRPr/>
            </a:lvl1pPr>
          </a:lstStyle>
          <a:p>
            <a:pPr lvl="0"/>
            <a:r>
              <a:rPr lang="en-US" noProof="0" smtClean="0"/>
              <a:t>Click icon to add picture</a:t>
            </a:r>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cxnSp>
        <p:nvCxnSpPr>
          <p:cNvPr id="5" name="Straight Connector 4"/>
          <p:cNvCxnSpPr/>
          <p:nvPr/>
        </p:nvCxnSpPr>
        <p:spPr>
          <a:xfrm>
            <a:off x="457200" y="1293813"/>
            <a:ext cx="8229600" cy="1587"/>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bwMode="auto">
          <a:xfrm>
            <a:off x="785813" y="6446838"/>
            <a:ext cx="6376987" cy="1587"/>
          </a:xfrm>
          <a:prstGeom prst="line">
            <a:avLst/>
          </a:prstGeom>
          <a:ln w="12700" cap="flat" cmpd="sng" algn="ctr">
            <a:solidFill>
              <a:srgbClr val="3971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 y="6248400"/>
            <a:ext cx="404813" cy="276225"/>
          </a:xfrm>
          <a:prstGeom prst="rect">
            <a:avLst/>
          </a:prstGeom>
          <a:noFill/>
        </p:spPr>
        <p:txBody>
          <a:bodyPr>
            <a:spAutoFit/>
          </a:bodyPr>
          <a:lstStyle/>
          <a:p>
            <a:pPr>
              <a:defRPr/>
            </a:pPr>
            <a:fld id="{054E363E-B6BA-4947-9BA0-966AECD44A78}" type="slidenum">
              <a:rPr lang="en-US" sz="1200">
                <a:solidFill>
                  <a:srgbClr val="00375E"/>
                </a:solidFill>
              </a:rPr>
              <a:pPr>
                <a:defRPr/>
              </a:pPr>
              <a:t>‹#›</a:t>
            </a:fld>
            <a:endParaRPr lang="en-US" sz="1200">
              <a:solidFill>
                <a:srgbClr val="00375E"/>
              </a:solidFill>
            </a:endParaRPr>
          </a:p>
        </p:txBody>
      </p:sp>
      <p:sp>
        <p:nvSpPr>
          <p:cNvPr id="2" name="Title 1"/>
          <p:cNvSpPr>
            <a:spLocks noGrp="1"/>
          </p:cNvSpPr>
          <p:nvPr>
            <p:ph type="title"/>
          </p:nvPr>
        </p:nvSpPr>
        <p:spPr>
          <a:ln>
            <a:noFill/>
          </a:ln>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2pPr>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p:cNvSpPr>
            <a:spLocks noGrp="1"/>
          </p:cNvSpPr>
          <p:nvPr>
            <p:ph type="pic" sz="quarter" idx="10"/>
          </p:nvPr>
        </p:nvSpPr>
        <p:spPr>
          <a:xfrm>
            <a:off x="7391400" y="6010275"/>
            <a:ext cx="1295400" cy="685800"/>
          </a:xfrm>
        </p:spPr>
        <p:txBody>
          <a:bodyPr/>
          <a:lstStyle>
            <a:lvl1pPr>
              <a:buNone/>
              <a:defRPr/>
            </a:lvl1pPr>
          </a:lstStyle>
          <a:p>
            <a:pPr lvl="0"/>
            <a:r>
              <a:rPr lang="en-US" noProof="0" smtClean="0"/>
              <a:t>Click icon to add picture</a:t>
            </a:r>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cxnSp>
        <p:nvCxnSpPr>
          <p:cNvPr id="5" name="Straight Connector 4"/>
          <p:cNvCxnSpPr/>
          <p:nvPr/>
        </p:nvCxnSpPr>
        <p:spPr>
          <a:xfrm>
            <a:off x="457200" y="1293813"/>
            <a:ext cx="8229600" cy="1587"/>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bwMode="auto">
          <a:xfrm>
            <a:off x="785813" y="6446838"/>
            <a:ext cx="6376987" cy="1587"/>
          </a:xfrm>
          <a:prstGeom prst="line">
            <a:avLst/>
          </a:prstGeom>
          <a:ln w="12700" cap="flat" cmpd="sng" algn="ctr">
            <a:solidFill>
              <a:srgbClr val="3971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 y="6248400"/>
            <a:ext cx="404813" cy="276225"/>
          </a:xfrm>
          <a:prstGeom prst="rect">
            <a:avLst/>
          </a:prstGeom>
          <a:noFill/>
        </p:spPr>
        <p:txBody>
          <a:bodyPr>
            <a:spAutoFit/>
          </a:bodyPr>
          <a:lstStyle/>
          <a:p>
            <a:pPr>
              <a:defRPr/>
            </a:pPr>
            <a:fld id="{054E363E-B6BA-4947-9BA0-966AECD44A78}" type="slidenum">
              <a:rPr lang="en-US" sz="1200">
                <a:solidFill>
                  <a:srgbClr val="00375E"/>
                </a:solidFill>
              </a:rPr>
              <a:pPr>
                <a:defRPr/>
              </a:pPr>
              <a:t>‹#›</a:t>
            </a:fld>
            <a:endParaRPr lang="en-US" sz="1200">
              <a:solidFill>
                <a:srgbClr val="00375E"/>
              </a:solidFill>
            </a:endParaRPr>
          </a:p>
        </p:txBody>
      </p:sp>
      <p:sp>
        <p:nvSpPr>
          <p:cNvPr id="2" name="Title 1"/>
          <p:cNvSpPr>
            <a:spLocks noGrp="1"/>
          </p:cNvSpPr>
          <p:nvPr>
            <p:ph type="title"/>
          </p:nvPr>
        </p:nvSpPr>
        <p:spPr>
          <a:ln>
            <a:noFill/>
          </a:ln>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2pPr>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p:cNvSpPr>
            <a:spLocks noGrp="1"/>
          </p:cNvSpPr>
          <p:nvPr>
            <p:ph type="pic" sz="quarter" idx="10"/>
          </p:nvPr>
        </p:nvSpPr>
        <p:spPr>
          <a:xfrm>
            <a:off x="7391400" y="6010275"/>
            <a:ext cx="1295400" cy="685800"/>
          </a:xfrm>
        </p:spPr>
        <p:txBody>
          <a:bodyPr/>
          <a:lstStyle>
            <a:lvl1pPr>
              <a:buNone/>
              <a:defRPr/>
            </a:lvl1pPr>
          </a:lstStyle>
          <a:p>
            <a:pPr lvl="0"/>
            <a:r>
              <a:rPr lang="en-US" noProof="0" smtClean="0"/>
              <a:t>Click icon to add picture</a:t>
            </a:r>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cxnSp>
        <p:nvCxnSpPr>
          <p:cNvPr id="5" name="Straight Connector 4"/>
          <p:cNvCxnSpPr/>
          <p:nvPr/>
        </p:nvCxnSpPr>
        <p:spPr>
          <a:xfrm>
            <a:off x="457200" y="1293813"/>
            <a:ext cx="8229600" cy="1587"/>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bwMode="auto">
          <a:xfrm>
            <a:off x="785813" y="6446838"/>
            <a:ext cx="6376987" cy="1587"/>
          </a:xfrm>
          <a:prstGeom prst="line">
            <a:avLst/>
          </a:prstGeom>
          <a:ln w="12700" cap="flat" cmpd="sng" algn="ctr">
            <a:solidFill>
              <a:srgbClr val="3971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 y="6248400"/>
            <a:ext cx="404813" cy="276225"/>
          </a:xfrm>
          <a:prstGeom prst="rect">
            <a:avLst/>
          </a:prstGeom>
          <a:noFill/>
        </p:spPr>
        <p:txBody>
          <a:bodyPr>
            <a:spAutoFit/>
          </a:bodyPr>
          <a:lstStyle/>
          <a:p>
            <a:pPr>
              <a:defRPr/>
            </a:pPr>
            <a:fld id="{054E363E-B6BA-4947-9BA0-966AECD44A78}" type="slidenum">
              <a:rPr lang="en-US" sz="1200">
                <a:solidFill>
                  <a:srgbClr val="00375E"/>
                </a:solidFill>
              </a:rPr>
              <a:pPr>
                <a:defRPr/>
              </a:pPr>
              <a:t>‹#›</a:t>
            </a:fld>
            <a:endParaRPr lang="en-US" sz="1200">
              <a:solidFill>
                <a:srgbClr val="00375E"/>
              </a:solidFill>
            </a:endParaRPr>
          </a:p>
        </p:txBody>
      </p:sp>
      <p:sp>
        <p:nvSpPr>
          <p:cNvPr id="2" name="Title 1"/>
          <p:cNvSpPr>
            <a:spLocks noGrp="1"/>
          </p:cNvSpPr>
          <p:nvPr>
            <p:ph type="title"/>
          </p:nvPr>
        </p:nvSpPr>
        <p:spPr>
          <a:ln>
            <a:noFill/>
          </a:ln>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2pPr>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p:cNvSpPr>
            <a:spLocks noGrp="1"/>
          </p:cNvSpPr>
          <p:nvPr>
            <p:ph type="pic" sz="quarter" idx="10"/>
          </p:nvPr>
        </p:nvSpPr>
        <p:spPr>
          <a:xfrm>
            <a:off x="7391400" y="6010275"/>
            <a:ext cx="1295400" cy="685800"/>
          </a:xfrm>
        </p:spPr>
        <p:txBody>
          <a:bodyPr/>
          <a:lstStyle>
            <a:lvl1pPr>
              <a:buNone/>
              <a:defRPr/>
            </a:lvl1pPr>
          </a:lstStyle>
          <a:p>
            <a:pPr lvl="0"/>
            <a:r>
              <a:rPr lang="en-US" noProof="0" smtClean="0"/>
              <a:t>Click icon to add picture</a:t>
            </a:r>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5102F-4AAA-4C43-9605-38138CA3A3F6}"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4B750-1683-490B-B9FB-B7661E03690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cxnSp>
        <p:nvCxnSpPr>
          <p:cNvPr id="5" name="Straight Connector 4"/>
          <p:cNvCxnSpPr/>
          <p:nvPr/>
        </p:nvCxnSpPr>
        <p:spPr>
          <a:xfrm>
            <a:off x="457200" y="1293813"/>
            <a:ext cx="8229600" cy="1587"/>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bwMode="auto">
          <a:xfrm>
            <a:off x="785813" y="6446838"/>
            <a:ext cx="6376987" cy="1587"/>
          </a:xfrm>
          <a:prstGeom prst="line">
            <a:avLst/>
          </a:prstGeom>
          <a:ln w="12700" cap="flat" cmpd="sng" algn="ctr">
            <a:solidFill>
              <a:srgbClr val="3971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 y="6248400"/>
            <a:ext cx="404813" cy="276225"/>
          </a:xfrm>
          <a:prstGeom prst="rect">
            <a:avLst/>
          </a:prstGeom>
          <a:noFill/>
        </p:spPr>
        <p:txBody>
          <a:bodyPr>
            <a:spAutoFit/>
          </a:bodyPr>
          <a:lstStyle/>
          <a:p>
            <a:pPr>
              <a:defRPr/>
            </a:pPr>
            <a:fld id="{054E363E-B6BA-4947-9BA0-966AECD44A78}" type="slidenum">
              <a:rPr lang="en-US" sz="1200">
                <a:solidFill>
                  <a:srgbClr val="00375E"/>
                </a:solidFill>
              </a:rPr>
              <a:pPr>
                <a:defRPr/>
              </a:pPr>
              <a:t>‹#›</a:t>
            </a:fld>
            <a:endParaRPr lang="en-US" sz="1200">
              <a:solidFill>
                <a:srgbClr val="00375E"/>
              </a:solidFill>
            </a:endParaRPr>
          </a:p>
        </p:txBody>
      </p:sp>
      <p:sp>
        <p:nvSpPr>
          <p:cNvPr id="2" name="Title 1"/>
          <p:cNvSpPr>
            <a:spLocks noGrp="1"/>
          </p:cNvSpPr>
          <p:nvPr>
            <p:ph type="title"/>
          </p:nvPr>
        </p:nvSpPr>
        <p:spPr>
          <a:ln>
            <a:noFill/>
          </a:ln>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2pPr>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p:cNvSpPr>
            <a:spLocks noGrp="1"/>
          </p:cNvSpPr>
          <p:nvPr>
            <p:ph type="pic" sz="quarter" idx="10"/>
          </p:nvPr>
        </p:nvSpPr>
        <p:spPr>
          <a:xfrm>
            <a:off x="7391400" y="6010275"/>
            <a:ext cx="1295400" cy="685800"/>
          </a:xfrm>
        </p:spPr>
        <p:txBody>
          <a:bodyPr/>
          <a:lstStyle>
            <a:lvl1pPr>
              <a:buNone/>
              <a:defRPr/>
            </a:lvl1pPr>
          </a:lstStyle>
          <a:p>
            <a:pPr lvl="0"/>
            <a:r>
              <a:rPr lang="en-US" noProof="0" smtClean="0"/>
              <a:t>Click icon to add picture</a:t>
            </a:r>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cxnSp>
        <p:nvCxnSpPr>
          <p:cNvPr id="5" name="Straight Connector 4"/>
          <p:cNvCxnSpPr/>
          <p:nvPr/>
        </p:nvCxnSpPr>
        <p:spPr>
          <a:xfrm>
            <a:off x="457200" y="1293813"/>
            <a:ext cx="8229600" cy="1587"/>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bwMode="auto">
          <a:xfrm>
            <a:off x="785813" y="6446838"/>
            <a:ext cx="6376987" cy="1587"/>
          </a:xfrm>
          <a:prstGeom prst="line">
            <a:avLst/>
          </a:prstGeom>
          <a:ln w="12700" cap="flat" cmpd="sng" algn="ctr">
            <a:solidFill>
              <a:srgbClr val="3971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 y="6248400"/>
            <a:ext cx="404813" cy="276225"/>
          </a:xfrm>
          <a:prstGeom prst="rect">
            <a:avLst/>
          </a:prstGeom>
          <a:noFill/>
        </p:spPr>
        <p:txBody>
          <a:bodyPr>
            <a:spAutoFit/>
          </a:bodyPr>
          <a:lstStyle/>
          <a:p>
            <a:pPr>
              <a:defRPr/>
            </a:pPr>
            <a:fld id="{054E363E-B6BA-4947-9BA0-966AECD44A78}" type="slidenum">
              <a:rPr lang="en-US" sz="1200">
                <a:solidFill>
                  <a:srgbClr val="00375E"/>
                </a:solidFill>
              </a:rPr>
              <a:pPr>
                <a:defRPr/>
              </a:pPr>
              <a:t>‹#›</a:t>
            </a:fld>
            <a:endParaRPr lang="en-US" sz="1200">
              <a:solidFill>
                <a:srgbClr val="00375E"/>
              </a:solidFill>
            </a:endParaRPr>
          </a:p>
        </p:txBody>
      </p:sp>
      <p:sp>
        <p:nvSpPr>
          <p:cNvPr id="2" name="Title 1"/>
          <p:cNvSpPr>
            <a:spLocks noGrp="1"/>
          </p:cNvSpPr>
          <p:nvPr>
            <p:ph type="title"/>
          </p:nvPr>
        </p:nvSpPr>
        <p:spPr>
          <a:ln>
            <a:noFill/>
          </a:ln>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2pPr>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p:cNvSpPr>
            <a:spLocks noGrp="1"/>
          </p:cNvSpPr>
          <p:nvPr>
            <p:ph type="pic" sz="quarter" idx="10"/>
          </p:nvPr>
        </p:nvSpPr>
        <p:spPr>
          <a:xfrm>
            <a:off x="7391400" y="6010275"/>
            <a:ext cx="1295400" cy="685800"/>
          </a:xfrm>
        </p:spPr>
        <p:txBody>
          <a:bodyPr/>
          <a:lstStyle>
            <a:lvl1pPr>
              <a:buNone/>
              <a:defRPr/>
            </a:lvl1pPr>
          </a:lstStyle>
          <a:p>
            <a:pPr lvl="0"/>
            <a:r>
              <a:rPr lang="en-US" noProof="0" smtClean="0"/>
              <a:t>Click icon to add picture</a:t>
            </a:r>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cxnSp>
        <p:nvCxnSpPr>
          <p:cNvPr id="5" name="Straight Connector 4"/>
          <p:cNvCxnSpPr/>
          <p:nvPr/>
        </p:nvCxnSpPr>
        <p:spPr>
          <a:xfrm>
            <a:off x="457200" y="1293813"/>
            <a:ext cx="8229600" cy="1587"/>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bwMode="auto">
          <a:xfrm>
            <a:off x="785813" y="6446838"/>
            <a:ext cx="6376987" cy="1587"/>
          </a:xfrm>
          <a:prstGeom prst="line">
            <a:avLst/>
          </a:prstGeom>
          <a:ln w="12700" cap="flat" cmpd="sng" algn="ctr">
            <a:solidFill>
              <a:srgbClr val="3971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 y="6248400"/>
            <a:ext cx="404813" cy="276225"/>
          </a:xfrm>
          <a:prstGeom prst="rect">
            <a:avLst/>
          </a:prstGeom>
          <a:noFill/>
        </p:spPr>
        <p:txBody>
          <a:bodyPr>
            <a:spAutoFit/>
          </a:bodyPr>
          <a:lstStyle/>
          <a:p>
            <a:pPr>
              <a:defRPr/>
            </a:pPr>
            <a:fld id="{054E363E-B6BA-4947-9BA0-966AECD44A78}" type="slidenum">
              <a:rPr lang="en-US" sz="1200">
                <a:solidFill>
                  <a:srgbClr val="00375E"/>
                </a:solidFill>
              </a:rPr>
              <a:pPr>
                <a:defRPr/>
              </a:pPr>
              <a:t>‹#›</a:t>
            </a:fld>
            <a:endParaRPr lang="en-US" sz="1200">
              <a:solidFill>
                <a:srgbClr val="00375E"/>
              </a:solidFill>
            </a:endParaRPr>
          </a:p>
        </p:txBody>
      </p:sp>
      <p:sp>
        <p:nvSpPr>
          <p:cNvPr id="2" name="Title 1"/>
          <p:cNvSpPr>
            <a:spLocks noGrp="1"/>
          </p:cNvSpPr>
          <p:nvPr>
            <p:ph type="title"/>
          </p:nvPr>
        </p:nvSpPr>
        <p:spPr>
          <a:ln>
            <a:noFill/>
          </a:ln>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2pPr>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p:cNvSpPr>
            <a:spLocks noGrp="1"/>
          </p:cNvSpPr>
          <p:nvPr>
            <p:ph type="pic" sz="quarter" idx="10"/>
          </p:nvPr>
        </p:nvSpPr>
        <p:spPr>
          <a:xfrm>
            <a:off x="7391400" y="6010275"/>
            <a:ext cx="1295400" cy="685800"/>
          </a:xfrm>
        </p:spPr>
        <p:txBody>
          <a:bodyPr/>
          <a:lstStyle>
            <a:lvl1pPr>
              <a:buNone/>
              <a:defRPr/>
            </a:lvl1pPr>
          </a:lstStyle>
          <a:p>
            <a:pPr lvl="0"/>
            <a:r>
              <a:rPr lang="en-US" noProof="0" smtClean="0"/>
              <a:t>Click icon to add picture</a:t>
            </a:r>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cxnSp>
        <p:nvCxnSpPr>
          <p:cNvPr id="5" name="Straight Connector 4"/>
          <p:cNvCxnSpPr/>
          <p:nvPr/>
        </p:nvCxnSpPr>
        <p:spPr>
          <a:xfrm>
            <a:off x="457200" y="1293813"/>
            <a:ext cx="8229600" cy="1587"/>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bwMode="auto">
          <a:xfrm>
            <a:off x="785813" y="6446838"/>
            <a:ext cx="6376987" cy="1587"/>
          </a:xfrm>
          <a:prstGeom prst="line">
            <a:avLst/>
          </a:prstGeom>
          <a:ln w="12700" cap="flat" cmpd="sng" algn="ctr">
            <a:solidFill>
              <a:srgbClr val="3971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 y="6248400"/>
            <a:ext cx="404813" cy="276225"/>
          </a:xfrm>
          <a:prstGeom prst="rect">
            <a:avLst/>
          </a:prstGeom>
          <a:noFill/>
        </p:spPr>
        <p:txBody>
          <a:bodyPr>
            <a:spAutoFit/>
          </a:bodyPr>
          <a:lstStyle/>
          <a:p>
            <a:pPr>
              <a:defRPr/>
            </a:pPr>
            <a:fld id="{054E363E-B6BA-4947-9BA0-966AECD44A78}" type="slidenum">
              <a:rPr lang="en-US" sz="1200">
                <a:solidFill>
                  <a:srgbClr val="00375E"/>
                </a:solidFill>
              </a:rPr>
              <a:pPr>
                <a:defRPr/>
              </a:pPr>
              <a:t>‹#›</a:t>
            </a:fld>
            <a:endParaRPr lang="en-US" sz="1200">
              <a:solidFill>
                <a:srgbClr val="00375E"/>
              </a:solidFill>
            </a:endParaRPr>
          </a:p>
        </p:txBody>
      </p:sp>
      <p:sp>
        <p:nvSpPr>
          <p:cNvPr id="2" name="Title 1"/>
          <p:cNvSpPr>
            <a:spLocks noGrp="1"/>
          </p:cNvSpPr>
          <p:nvPr>
            <p:ph type="title"/>
          </p:nvPr>
        </p:nvSpPr>
        <p:spPr>
          <a:ln>
            <a:noFill/>
          </a:ln>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2pPr>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p:cNvSpPr>
            <a:spLocks noGrp="1"/>
          </p:cNvSpPr>
          <p:nvPr>
            <p:ph type="pic" sz="quarter" idx="10"/>
          </p:nvPr>
        </p:nvSpPr>
        <p:spPr>
          <a:xfrm>
            <a:off x="7391400" y="6010275"/>
            <a:ext cx="1295400" cy="685800"/>
          </a:xfrm>
        </p:spPr>
        <p:txBody>
          <a:bodyPr/>
          <a:lstStyle>
            <a:lvl1pPr>
              <a:buNone/>
              <a:defRPr/>
            </a:lvl1pPr>
          </a:lstStyle>
          <a:p>
            <a:pPr lvl="0"/>
            <a:r>
              <a:rPr lang="en-US" noProof="0" smtClean="0"/>
              <a:t>Click icon to add picture</a:t>
            </a:r>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cxnSp>
        <p:nvCxnSpPr>
          <p:cNvPr id="5" name="Straight Connector 4"/>
          <p:cNvCxnSpPr/>
          <p:nvPr/>
        </p:nvCxnSpPr>
        <p:spPr>
          <a:xfrm>
            <a:off x="457200" y="1293813"/>
            <a:ext cx="8229600" cy="1587"/>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bwMode="auto">
          <a:xfrm>
            <a:off x="785813" y="6446838"/>
            <a:ext cx="6376987" cy="1587"/>
          </a:xfrm>
          <a:prstGeom prst="line">
            <a:avLst/>
          </a:prstGeom>
          <a:ln w="12700" cap="flat" cmpd="sng" algn="ctr">
            <a:solidFill>
              <a:srgbClr val="3971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 y="6248400"/>
            <a:ext cx="404813" cy="276225"/>
          </a:xfrm>
          <a:prstGeom prst="rect">
            <a:avLst/>
          </a:prstGeom>
          <a:noFill/>
        </p:spPr>
        <p:txBody>
          <a:bodyPr>
            <a:spAutoFit/>
          </a:bodyPr>
          <a:lstStyle/>
          <a:p>
            <a:pPr>
              <a:defRPr/>
            </a:pPr>
            <a:fld id="{054E363E-B6BA-4947-9BA0-966AECD44A78}" type="slidenum">
              <a:rPr lang="en-US" sz="1200">
                <a:solidFill>
                  <a:srgbClr val="00375E"/>
                </a:solidFill>
              </a:rPr>
              <a:pPr>
                <a:defRPr/>
              </a:pPr>
              <a:t>‹#›</a:t>
            </a:fld>
            <a:endParaRPr lang="en-US" sz="1200">
              <a:solidFill>
                <a:srgbClr val="00375E"/>
              </a:solidFill>
            </a:endParaRPr>
          </a:p>
        </p:txBody>
      </p:sp>
      <p:sp>
        <p:nvSpPr>
          <p:cNvPr id="2" name="Title 1"/>
          <p:cNvSpPr>
            <a:spLocks noGrp="1"/>
          </p:cNvSpPr>
          <p:nvPr>
            <p:ph type="title"/>
          </p:nvPr>
        </p:nvSpPr>
        <p:spPr>
          <a:ln>
            <a:noFill/>
          </a:ln>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2pPr>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p:cNvSpPr>
            <a:spLocks noGrp="1"/>
          </p:cNvSpPr>
          <p:nvPr>
            <p:ph type="pic" sz="quarter" idx="10"/>
          </p:nvPr>
        </p:nvSpPr>
        <p:spPr>
          <a:xfrm>
            <a:off x="7391400" y="6010275"/>
            <a:ext cx="1295400" cy="685800"/>
          </a:xfrm>
        </p:spPr>
        <p:txBody>
          <a:bodyPr/>
          <a:lstStyle>
            <a:lvl1pPr>
              <a:buNone/>
              <a:defRPr/>
            </a:lvl1pPr>
          </a:lstStyle>
          <a:p>
            <a:pPr lvl="0"/>
            <a:r>
              <a:rPr lang="en-US" noProof="0" smtClean="0"/>
              <a:t>Click icon to add picture</a:t>
            </a:r>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cxnSp>
        <p:nvCxnSpPr>
          <p:cNvPr id="5" name="Straight Connector 4"/>
          <p:cNvCxnSpPr/>
          <p:nvPr/>
        </p:nvCxnSpPr>
        <p:spPr>
          <a:xfrm>
            <a:off x="457200" y="1293813"/>
            <a:ext cx="8229600" cy="1587"/>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bwMode="auto">
          <a:xfrm>
            <a:off x="785813" y="6446838"/>
            <a:ext cx="6376987" cy="1587"/>
          </a:xfrm>
          <a:prstGeom prst="line">
            <a:avLst/>
          </a:prstGeom>
          <a:ln w="12700" cap="flat" cmpd="sng" algn="ctr">
            <a:solidFill>
              <a:srgbClr val="3971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 y="6248400"/>
            <a:ext cx="404813" cy="276225"/>
          </a:xfrm>
          <a:prstGeom prst="rect">
            <a:avLst/>
          </a:prstGeom>
          <a:noFill/>
        </p:spPr>
        <p:txBody>
          <a:bodyPr>
            <a:spAutoFit/>
          </a:bodyPr>
          <a:lstStyle/>
          <a:p>
            <a:pPr>
              <a:defRPr/>
            </a:pPr>
            <a:fld id="{054E363E-B6BA-4947-9BA0-966AECD44A78}" type="slidenum">
              <a:rPr lang="en-US" sz="1200">
                <a:solidFill>
                  <a:srgbClr val="00375E"/>
                </a:solidFill>
              </a:rPr>
              <a:pPr>
                <a:defRPr/>
              </a:pPr>
              <a:t>‹#›</a:t>
            </a:fld>
            <a:endParaRPr lang="en-US" sz="1200">
              <a:solidFill>
                <a:srgbClr val="00375E"/>
              </a:solidFill>
            </a:endParaRPr>
          </a:p>
        </p:txBody>
      </p:sp>
      <p:sp>
        <p:nvSpPr>
          <p:cNvPr id="2" name="Title 1"/>
          <p:cNvSpPr>
            <a:spLocks noGrp="1"/>
          </p:cNvSpPr>
          <p:nvPr>
            <p:ph type="title"/>
          </p:nvPr>
        </p:nvSpPr>
        <p:spPr>
          <a:ln>
            <a:noFill/>
          </a:ln>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2pPr>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p:cNvSpPr>
            <a:spLocks noGrp="1"/>
          </p:cNvSpPr>
          <p:nvPr>
            <p:ph type="pic" sz="quarter" idx="10"/>
          </p:nvPr>
        </p:nvSpPr>
        <p:spPr>
          <a:xfrm>
            <a:off x="7391400" y="6010275"/>
            <a:ext cx="1295400" cy="685800"/>
          </a:xfrm>
        </p:spPr>
        <p:txBody>
          <a:bodyPr/>
          <a:lstStyle>
            <a:lvl1pPr>
              <a:buNone/>
              <a:defRPr/>
            </a:lvl1pPr>
          </a:lstStyle>
          <a:p>
            <a:pPr lvl="0"/>
            <a:r>
              <a:rPr lang="en-US" noProof="0" smtClean="0"/>
              <a:t>Click icon to add picture</a:t>
            </a:r>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cxnSp>
        <p:nvCxnSpPr>
          <p:cNvPr id="5" name="Straight Connector 4"/>
          <p:cNvCxnSpPr/>
          <p:nvPr/>
        </p:nvCxnSpPr>
        <p:spPr>
          <a:xfrm>
            <a:off x="457200" y="1293813"/>
            <a:ext cx="8229600" cy="1587"/>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bwMode="auto">
          <a:xfrm>
            <a:off x="785813" y="6446838"/>
            <a:ext cx="6376987" cy="1587"/>
          </a:xfrm>
          <a:prstGeom prst="line">
            <a:avLst/>
          </a:prstGeom>
          <a:ln w="12700" cap="flat" cmpd="sng" algn="ctr">
            <a:solidFill>
              <a:srgbClr val="3971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 y="6248400"/>
            <a:ext cx="404813" cy="276225"/>
          </a:xfrm>
          <a:prstGeom prst="rect">
            <a:avLst/>
          </a:prstGeom>
          <a:noFill/>
        </p:spPr>
        <p:txBody>
          <a:bodyPr>
            <a:spAutoFit/>
          </a:bodyPr>
          <a:lstStyle/>
          <a:p>
            <a:pPr>
              <a:defRPr/>
            </a:pPr>
            <a:fld id="{054E363E-B6BA-4947-9BA0-966AECD44A78}" type="slidenum">
              <a:rPr lang="en-US" sz="1200">
                <a:solidFill>
                  <a:srgbClr val="00375E"/>
                </a:solidFill>
              </a:rPr>
              <a:pPr>
                <a:defRPr/>
              </a:pPr>
              <a:t>‹#›</a:t>
            </a:fld>
            <a:endParaRPr lang="en-US" sz="1200">
              <a:solidFill>
                <a:srgbClr val="00375E"/>
              </a:solidFill>
            </a:endParaRPr>
          </a:p>
        </p:txBody>
      </p:sp>
      <p:sp>
        <p:nvSpPr>
          <p:cNvPr id="2" name="Title 1"/>
          <p:cNvSpPr>
            <a:spLocks noGrp="1"/>
          </p:cNvSpPr>
          <p:nvPr>
            <p:ph type="title"/>
          </p:nvPr>
        </p:nvSpPr>
        <p:spPr>
          <a:ln>
            <a:noFill/>
          </a:ln>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2pPr>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8"/>
          <p:cNvSpPr>
            <a:spLocks noGrp="1"/>
          </p:cNvSpPr>
          <p:nvPr>
            <p:ph type="pic" sz="quarter" idx="10"/>
          </p:nvPr>
        </p:nvSpPr>
        <p:spPr>
          <a:xfrm>
            <a:off x="7391400" y="6010275"/>
            <a:ext cx="1295400" cy="685800"/>
          </a:xfrm>
        </p:spPr>
        <p:txBody>
          <a:bodyPr/>
          <a:lstStyle>
            <a:lvl1pPr>
              <a:buNone/>
              <a:defRPr/>
            </a:lvl1pPr>
          </a:lstStyle>
          <a:p>
            <a:pPr lvl="0"/>
            <a:r>
              <a:rPr lang="en-US" noProof="0" smtClean="0"/>
              <a:t>Click icon to add picture</a:t>
            </a:r>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25102F-4AAA-4C43-9605-38138CA3A3F6}"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4B750-1683-490B-B9FB-B7661E0369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25102F-4AAA-4C43-9605-38138CA3A3F6}" type="datetimeFigureOut">
              <a:rPr lang="en-US" smtClean="0"/>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4B750-1683-490B-B9FB-B7661E0369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25102F-4AAA-4C43-9605-38138CA3A3F6}" type="datetimeFigureOut">
              <a:rPr lang="en-US" smtClean="0"/>
              <a:t>3/19/14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4B750-1683-490B-B9FB-B7661E0369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25102F-4AAA-4C43-9605-38138CA3A3F6}" type="datetimeFigureOut">
              <a:rPr lang="en-US" smtClean="0"/>
              <a:t>3/19/14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4B750-1683-490B-B9FB-B7661E0369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5102F-4AAA-4C43-9605-38138CA3A3F6}" type="datetimeFigureOut">
              <a:rPr lang="en-US" smtClean="0"/>
              <a:t>3/19/14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4B750-1683-490B-B9FB-B7661E0369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25102F-4AAA-4C43-9605-38138CA3A3F6}" type="datetimeFigureOut">
              <a:rPr lang="en-US" smtClean="0"/>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4B750-1683-490B-B9FB-B7661E0369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25102F-4AAA-4C43-9605-38138CA3A3F6}" type="datetimeFigureOut">
              <a:rPr lang="en-US" smtClean="0"/>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4B750-1683-490B-B9FB-B7661E0369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5102F-4AAA-4C43-9605-38138CA3A3F6}" type="datetimeFigureOut">
              <a:rPr lang="en-US" smtClean="0"/>
              <a:t>3/19/14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B750-1683-490B-B9FB-B7661E0369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70" r:id="rId21"/>
    <p:sldLayoutId id="2147483671" r:id="rId22"/>
    <p:sldLayoutId id="2147483673" r:id="rId23"/>
    <p:sldLayoutId id="2147483674" r:id="rId24"/>
    <p:sldLayoutId id="2147483675" r:id="rId25"/>
    <p:sldLayoutId id="2147483676"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jpeg"/><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jpeg"/><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jpeg"/><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9.png"/><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jpe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jpeg"/><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1.jpeg"/><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09800"/>
            <a:ext cx="7848600" cy="2362200"/>
          </a:xfrm>
        </p:spPr>
        <p:txBody>
          <a:bodyPr>
            <a:normAutofit fontScale="90000"/>
          </a:bodyPr>
          <a:lstStyle/>
          <a:p>
            <a:r>
              <a:rPr lang="en-US" dirty="0" smtClean="0"/>
              <a:t/>
            </a:r>
            <a:br>
              <a:rPr lang="en-US" dirty="0" smtClean="0"/>
            </a:br>
            <a:r>
              <a:rPr lang="en-US" dirty="0" smtClean="0"/>
              <a:t> Inclusive Housing Practices Regarding Sexual Orientation and Gender Identity </a:t>
            </a:r>
            <a:endParaRPr lang="en-US" dirty="0"/>
          </a:p>
        </p:txBody>
      </p:sp>
      <p:sp>
        <p:nvSpPr>
          <p:cNvPr id="3" name="Subtitle 2"/>
          <p:cNvSpPr>
            <a:spLocks noGrp="1"/>
          </p:cNvSpPr>
          <p:nvPr>
            <p:ph type="subTitle" idx="1"/>
          </p:nvPr>
        </p:nvSpPr>
        <p:spPr>
          <a:xfrm>
            <a:off x="1295400" y="4800600"/>
            <a:ext cx="6400800" cy="1752600"/>
          </a:xfrm>
        </p:spPr>
        <p:txBody>
          <a:bodyPr>
            <a:normAutofit/>
          </a:bodyPr>
          <a:lstStyle/>
          <a:p>
            <a:r>
              <a:rPr lang="en-US" sz="2600" dirty="0" smtClean="0"/>
              <a:t>Jess McCafferty</a:t>
            </a:r>
          </a:p>
          <a:p>
            <a:r>
              <a:rPr lang="en-US" sz="2600" dirty="0" smtClean="0"/>
              <a:t>LGBT Equality Fellow</a:t>
            </a:r>
          </a:p>
          <a:p>
            <a:r>
              <a:rPr lang="en-US" sz="2600" dirty="0" smtClean="0"/>
              <a:t>ACLU of Idaho Foundation </a:t>
            </a:r>
            <a:endParaRPr lang="en-US" sz="2600" dirty="0"/>
          </a:p>
        </p:txBody>
      </p:sp>
      <p:pic>
        <p:nvPicPr>
          <p:cNvPr id="5" name="Picture 2" descr="Z:\Common\Logos\Foundation logo 7.31.12.jpg"/>
          <p:cNvPicPr>
            <a:picLocks noChangeAspect="1" noChangeArrowheads="1"/>
          </p:cNvPicPr>
          <p:nvPr/>
        </p:nvPicPr>
        <p:blipFill>
          <a:blip r:embed="rId3" cstate="print"/>
          <a:srcRect/>
          <a:stretch>
            <a:fillRect/>
          </a:stretch>
        </p:blipFill>
        <p:spPr bwMode="auto">
          <a:xfrm>
            <a:off x="2209800" y="533400"/>
            <a:ext cx="4648200" cy="197028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Identity- Transgender</a:t>
            </a:r>
            <a:endParaRPr lang="en-US" dirty="0"/>
          </a:p>
        </p:txBody>
      </p:sp>
      <p:sp>
        <p:nvSpPr>
          <p:cNvPr id="3" name="Content Placeholder 2"/>
          <p:cNvSpPr>
            <a:spLocks noGrp="1"/>
          </p:cNvSpPr>
          <p:nvPr>
            <p:ph idx="1"/>
          </p:nvPr>
        </p:nvSpPr>
        <p:spPr>
          <a:xfrm>
            <a:off x="457200" y="1600200"/>
            <a:ext cx="8229600" cy="4191000"/>
          </a:xfrm>
        </p:spPr>
        <p:txBody>
          <a:bodyPr>
            <a:normAutofit/>
          </a:bodyPr>
          <a:lstStyle/>
          <a:p>
            <a:pPr marL="0" indent="0">
              <a:buNone/>
            </a:pPr>
            <a:r>
              <a:rPr lang="en-US" dirty="0" smtClean="0"/>
              <a:t>       </a:t>
            </a:r>
            <a:endParaRPr lang="en-US" dirty="0"/>
          </a:p>
        </p:txBody>
      </p:sp>
      <p:pic>
        <p:nvPicPr>
          <p:cNvPr id="7" name="Picture 2" descr="http://www3.pictures.zimbio.com/gi/Laverne+Cox+23rd+Annual+GLAAD+Media+Awards+kHegfVwk1cPl.jpg"/>
          <p:cNvPicPr>
            <a:picLocks noChangeAspect="1" noChangeArrowheads="1"/>
          </p:cNvPicPr>
          <p:nvPr/>
        </p:nvPicPr>
        <p:blipFill>
          <a:blip r:embed="rId3" cstate="print"/>
          <a:srcRect/>
          <a:stretch>
            <a:fillRect/>
          </a:stretch>
        </p:blipFill>
        <p:spPr bwMode="auto">
          <a:xfrm>
            <a:off x="838200" y="1524000"/>
            <a:ext cx="2990401" cy="4496957"/>
          </a:xfrm>
          <a:prstGeom prst="rect">
            <a:avLst/>
          </a:prstGeom>
          <a:noFill/>
        </p:spPr>
      </p:pic>
      <p:pic>
        <p:nvPicPr>
          <p:cNvPr id="12" name="Picture Placeholder 11" descr="forest service photos .jpg"/>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94924" r="-94924"/>
          <a:stretch>
            <a:fillRect/>
          </a:stretch>
        </p:blipFill>
        <p:spPr>
          <a:xfrm>
            <a:off x="1981200" y="1524000"/>
            <a:ext cx="8305800" cy="4397188"/>
          </a:xfrm>
        </p:spPr>
      </p:pic>
      <p:pic>
        <p:nvPicPr>
          <p:cNvPr id="8" name="Picture 2" descr="Z:\Common\Logos\Foundation logo 7.31.12.jpg"/>
          <p:cNvPicPr>
            <a:picLocks noChangeAspect="1" noChangeArrowheads="1"/>
          </p:cNvPicPr>
          <p:nvPr/>
        </p:nvPicPr>
        <p:blipFill>
          <a:blip r:embed="rId5" cstate="print"/>
          <a:srcRect/>
          <a:stretch>
            <a:fillRect/>
          </a:stretch>
        </p:blipFill>
        <p:spPr bwMode="auto">
          <a:xfrm>
            <a:off x="7391400" y="5943600"/>
            <a:ext cx="1617908" cy="685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enderbread pers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4648200" cy="9471961"/>
          </a:xfrm>
          <a:prstGeom prst="rect">
            <a:avLst/>
          </a:prstGeom>
        </p:spPr>
      </p:pic>
      <p:pic>
        <p:nvPicPr>
          <p:cNvPr id="8" name="Picture 7" descr="genderbread ke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9347" y="-4800600"/>
            <a:ext cx="4524653" cy="9220200"/>
          </a:xfrm>
          <a:prstGeom prst="rect">
            <a:avLst/>
          </a:prstGeom>
        </p:spPr>
      </p:pic>
      <p:pic>
        <p:nvPicPr>
          <p:cNvPr id="4" name="Picture 2" descr="Z:\Common\Logos\Foundation logo 7.31.12.jpg"/>
          <p:cNvPicPr>
            <a:picLocks noChangeAspect="1" noChangeArrowheads="1"/>
          </p:cNvPicPr>
          <p:nvPr/>
        </p:nvPicPr>
        <p:blipFill>
          <a:blip r:embed="rId5" cstate="print"/>
          <a:srcRect/>
          <a:stretch>
            <a:fillRect/>
          </a:stretch>
        </p:blipFill>
        <p:spPr bwMode="auto">
          <a:xfrm>
            <a:off x="7391400" y="5943600"/>
            <a:ext cx="1617908" cy="685800"/>
          </a:xfrm>
          <a:prstGeom prst="rect">
            <a:avLst/>
          </a:prstGeom>
          <a:noFill/>
        </p:spPr>
      </p:pic>
    </p:spTree>
    <p:extLst>
      <p:ext uri="{BB962C8B-B14F-4D97-AF65-F5344CB8AC3E}">
        <p14:creationId xmlns:p14="http://schemas.microsoft.com/office/powerpoint/2010/main" val="2967219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Laws- Federal </a:t>
            </a:r>
            <a:endParaRPr lang="en-US" dirty="0"/>
          </a:p>
        </p:txBody>
      </p:sp>
      <p:sp>
        <p:nvSpPr>
          <p:cNvPr id="3" name="Content Placeholder 2"/>
          <p:cNvSpPr>
            <a:spLocks noGrp="1"/>
          </p:cNvSpPr>
          <p:nvPr>
            <p:ph idx="1"/>
          </p:nvPr>
        </p:nvSpPr>
        <p:spPr/>
        <p:txBody>
          <a:bodyPr>
            <a:normAutofit/>
          </a:bodyPr>
          <a:lstStyle/>
          <a:p>
            <a:pPr marL="285750" indent="-285750">
              <a:buFont typeface="Arial"/>
              <a:buChar char="•"/>
            </a:pPr>
            <a:r>
              <a:rPr lang="en-US" sz="2400" dirty="0"/>
              <a:t>No Official Protections</a:t>
            </a:r>
          </a:p>
          <a:p>
            <a:pPr marL="285750" indent="-285750">
              <a:buFont typeface="Arial"/>
              <a:buChar char="•"/>
            </a:pPr>
            <a:r>
              <a:rPr lang="en-US" sz="2400" dirty="0"/>
              <a:t>Fair Housing Act</a:t>
            </a:r>
          </a:p>
          <a:p>
            <a:pPr lvl="1">
              <a:buFont typeface="Arial"/>
              <a:buChar char="•"/>
            </a:pPr>
            <a:r>
              <a:rPr lang="en-US" sz="2400" dirty="0"/>
              <a:t>HIV/AIDS</a:t>
            </a:r>
          </a:p>
          <a:p>
            <a:pPr lvl="1">
              <a:buFont typeface="Arial"/>
              <a:buChar char="•"/>
            </a:pPr>
            <a:r>
              <a:rPr lang="en-US" sz="2400" dirty="0"/>
              <a:t>Gender Stereotyping</a:t>
            </a:r>
          </a:p>
          <a:p>
            <a:pPr lvl="1">
              <a:buFont typeface="Arial"/>
              <a:buChar char="•"/>
            </a:pPr>
            <a:r>
              <a:rPr lang="en-US" sz="2400" dirty="0"/>
              <a:t>Sexual Orientation in FHA insured loan </a:t>
            </a:r>
          </a:p>
          <a:p>
            <a:pPr marL="0" indent="0">
              <a:buNone/>
            </a:pPr>
            <a:endParaRPr lang="en-US" dirty="0"/>
          </a:p>
        </p:txBody>
      </p:sp>
      <p:pic>
        <p:nvPicPr>
          <p:cNvPr id="6" name="Picture 5"/>
          <p:cNvPicPr>
            <a:picLocks noChangeAspect="1"/>
          </p:cNvPicPr>
          <p:nvPr/>
        </p:nvPicPr>
        <p:blipFill>
          <a:blip r:embed="rId3"/>
          <a:stretch>
            <a:fillRect/>
          </a:stretch>
        </p:blipFill>
        <p:spPr>
          <a:xfrm>
            <a:off x="1219200" y="3962400"/>
            <a:ext cx="4495800" cy="2291408"/>
          </a:xfrm>
          <a:prstGeom prst="rect">
            <a:avLst/>
          </a:prstGeom>
        </p:spPr>
      </p:pic>
      <p:pic>
        <p:nvPicPr>
          <p:cNvPr id="8" name="Picture 2" descr="Z:\Common\Logos\Foundation logo 7.31.12.jpg"/>
          <p:cNvPicPr>
            <a:picLocks noChangeAspect="1" noChangeArrowheads="1"/>
          </p:cNvPicPr>
          <p:nvPr/>
        </p:nvPicPr>
        <p:blipFill>
          <a:blip r:embed="rId4" cstate="print"/>
          <a:srcRect/>
          <a:stretch>
            <a:fillRect/>
          </a:stretch>
        </p:blipFill>
        <p:spPr bwMode="auto">
          <a:xfrm>
            <a:off x="7391400" y="5943600"/>
            <a:ext cx="1617908" cy="685800"/>
          </a:xfrm>
          <a:prstGeom prst="rect">
            <a:avLst/>
          </a:prstGeom>
          <a:noFill/>
        </p:spPr>
      </p:pic>
    </p:spTree>
    <p:extLst>
      <p:ext uri="{BB962C8B-B14F-4D97-AF65-F5344CB8AC3E}">
        <p14:creationId xmlns:p14="http://schemas.microsoft.com/office/powerpoint/2010/main" val="286842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and Urban Development</a:t>
            </a:r>
            <a:endParaRPr lang="en-US" dirty="0"/>
          </a:p>
        </p:txBody>
      </p:sp>
      <p:pic>
        <p:nvPicPr>
          <p:cNvPr id="5" name="Content Placeholder 4" descr="hudimg.png"/>
          <p:cNvPicPr>
            <a:picLocks noGrp="1" noChangeAspect="1"/>
          </p:cNvPicPr>
          <p:nvPr>
            <p:ph idx="1"/>
          </p:nvPr>
        </p:nvPicPr>
        <p:blipFill>
          <a:blip r:embed="rId3" cstate="print"/>
          <a:stretch>
            <a:fillRect/>
          </a:stretch>
        </p:blipFill>
        <p:spPr>
          <a:xfrm>
            <a:off x="6019800" y="1676400"/>
            <a:ext cx="2895600" cy="2819400"/>
          </a:xfrm>
        </p:spPr>
      </p:pic>
      <p:pic>
        <p:nvPicPr>
          <p:cNvPr id="6" name="Picture 2" descr="Z:\Common\Logos\Foundation logo 7.31.12.jpg"/>
          <p:cNvPicPr>
            <a:picLocks noChangeAspect="1" noChangeArrowheads="1"/>
          </p:cNvPicPr>
          <p:nvPr/>
        </p:nvPicPr>
        <p:blipFill>
          <a:blip r:embed="rId4" cstate="print"/>
          <a:srcRect/>
          <a:stretch>
            <a:fillRect/>
          </a:stretch>
        </p:blipFill>
        <p:spPr bwMode="auto">
          <a:xfrm>
            <a:off x="7391400" y="5943600"/>
            <a:ext cx="1617908" cy="685800"/>
          </a:xfrm>
          <a:prstGeom prst="rect">
            <a:avLst/>
          </a:prstGeom>
          <a:noFill/>
        </p:spPr>
      </p:pic>
      <p:sp>
        <p:nvSpPr>
          <p:cNvPr id="3" name="TextBox 2"/>
          <p:cNvSpPr txBox="1"/>
          <p:nvPr/>
        </p:nvSpPr>
        <p:spPr>
          <a:xfrm>
            <a:off x="381000" y="1600200"/>
            <a:ext cx="5486400" cy="5262979"/>
          </a:xfrm>
          <a:prstGeom prst="rect">
            <a:avLst/>
          </a:prstGeom>
          <a:noFill/>
        </p:spPr>
        <p:txBody>
          <a:bodyPr wrap="square" rtlCol="0">
            <a:spAutoFit/>
          </a:bodyPr>
          <a:lstStyle/>
          <a:p>
            <a:pPr marL="285750" indent="-285750">
              <a:buFont typeface="Arial"/>
              <a:buChar char="•"/>
            </a:pPr>
            <a:r>
              <a:rPr lang="en-US" sz="2400" dirty="0" smtClean="0"/>
              <a:t>Prior to 2011</a:t>
            </a:r>
          </a:p>
          <a:p>
            <a:pPr marL="285750" indent="-285750">
              <a:buFont typeface="Arial"/>
              <a:buChar char="•"/>
            </a:pPr>
            <a:r>
              <a:rPr lang="en-US" sz="2400" dirty="0" smtClean="0"/>
              <a:t>Proposed rule</a:t>
            </a:r>
          </a:p>
          <a:p>
            <a:pPr marL="742950" lvl="1" indent="-285750">
              <a:buFont typeface="Arial"/>
              <a:buChar char="•"/>
            </a:pPr>
            <a:r>
              <a:rPr lang="en-US" sz="2400" dirty="0" smtClean="0"/>
              <a:t>Sexual Orientation: Homosexuality</a:t>
            </a:r>
            <a:r>
              <a:rPr lang="en-US" sz="2400" dirty="0"/>
              <a:t>, Heterosexuality, Bisexuality. </a:t>
            </a:r>
            <a:endParaRPr lang="en-US" sz="2400" dirty="0" smtClean="0"/>
          </a:p>
          <a:p>
            <a:pPr marL="742950" lvl="1" indent="-285750">
              <a:buFont typeface="Arial"/>
              <a:buChar char="•"/>
            </a:pPr>
            <a:r>
              <a:rPr lang="en-US" sz="2400" dirty="0" smtClean="0"/>
              <a:t>Gender </a:t>
            </a:r>
            <a:r>
              <a:rPr lang="en-US" sz="2400" dirty="0"/>
              <a:t>Identity Actual or perceived gender related characteristics </a:t>
            </a:r>
            <a:endParaRPr lang="en-US" sz="2400" dirty="0" smtClean="0"/>
          </a:p>
          <a:p>
            <a:pPr marL="285750" indent="-285750">
              <a:buFont typeface="Arial"/>
              <a:buChar char="•"/>
            </a:pPr>
            <a:r>
              <a:rPr lang="en-US" sz="2400" dirty="0" smtClean="0"/>
              <a:t>HUD</a:t>
            </a:r>
            <a:endParaRPr lang="en-US" sz="2400" dirty="0" smtClean="0"/>
          </a:p>
          <a:p>
            <a:pPr marL="742950" lvl="1" indent="-285750">
              <a:buFont typeface="Arial"/>
              <a:buChar char="•"/>
            </a:pPr>
            <a:r>
              <a:rPr lang="en-US" sz="2400" dirty="0" smtClean="0"/>
              <a:t>Equal Access</a:t>
            </a:r>
          </a:p>
          <a:p>
            <a:pPr marL="742950" lvl="1" indent="-285750">
              <a:buFont typeface="Arial"/>
              <a:buChar char="•"/>
            </a:pPr>
            <a:r>
              <a:rPr lang="en-US" sz="2400" dirty="0" smtClean="0"/>
              <a:t>Definitions</a:t>
            </a:r>
          </a:p>
          <a:p>
            <a:pPr marL="742950" lvl="1" indent="-285750">
              <a:buFont typeface="Arial"/>
              <a:buChar char="•"/>
            </a:pPr>
            <a:r>
              <a:rPr lang="en-US" sz="2400" dirty="0" smtClean="0"/>
              <a:t>Inquiries</a:t>
            </a:r>
          </a:p>
          <a:p>
            <a:pPr marL="742950" lvl="1" indent="-285750">
              <a:buFont typeface="Arial"/>
              <a:buChar char="•"/>
            </a:pPr>
            <a:r>
              <a:rPr lang="en-US" sz="2400" dirty="0" smtClean="0"/>
              <a:t>FHA insured loans </a:t>
            </a:r>
          </a:p>
          <a:p>
            <a:pPr marL="742950" lvl="1" indent="-285750">
              <a:buFont typeface="Arial"/>
              <a:buChar char="•"/>
            </a:pPr>
            <a:endParaRPr lang="en-US" sz="2400" dirty="0" smtClean="0"/>
          </a:p>
          <a:p>
            <a:pPr lvl="1"/>
            <a:endParaRPr lang="en-US" sz="2400" dirty="0" smtClean="0"/>
          </a:p>
          <a:p>
            <a:pPr marL="285750" indent="-285750">
              <a:buFont typeface="Arial"/>
              <a:buChar char="•"/>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Laws- State</a:t>
            </a:r>
            <a:endParaRPr lang="en-US" dirty="0"/>
          </a:p>
        </p:txBody>
      </p:sp>
      <p:pic>
        <p:nvPicPr>
          <p:cNvPr id="7" name="Content Placeholder 6" descr="employment-non-discrimination-laws.png"/>
          <p:cNvPicPr>
            <a:picLocks noGrp="1" noChangeAspect="1"/>
          </p:cNvPicPr>
          <p:nvPr>
            <p:ph idx="1"/>
          </p:nvPr>
        </p:nvPicPr>
        <p:blipFill>
          <a:blip r:embed="rId3" cstate="print"/>
          <a:stretch>
            <a:fillRect/>
          </a:stretch>
        </p:blipFill>
        <p:spPr>
          <a:xfrm>
            <a:off x="1006928" y="1600200"/>
            <a:ext cx="7130143" cy="4191000"/>
          </a:xfrm>
        </p:spPr>
      </p:pic>
      <p:pic>
        <p:nvPicPr>
          <p:cNvPr id="5" name="Picture 2" descr="Z:\Common\Logos\Foundation logo 7.31.12.jpg"/>
          <p:cNvPicPr>
            <a:picLocks noChangeAspect="1" noChangeArrowheads="1"/>
          </p:cNvPicPr>
          <p:nvPr/>
        </p:nvPicPr>
        <p:blipFill>
          <a:blip r:embed="rId4" cstate="print"/>
          <a:srcRect/>
          <a:stretch>
            <a:fillRect/>
          </a:stretch>
        </p:blipFill>
        <p:spPr bwMode="auto">
          <a:xfrm>
            <a:off x="7391400" y="5943600"/>
            <a:ext cx="1617908" cy="685800"/>
          </a:xfrm>
          <a:prstGeom prst="rect">
            <a:avLst/>
          </a:prstGeom>
          <a:noFill/>
        </p:spPr>
      </p:pic>
    </p:spTree>
    <p:extLst>
      <p:ext uri="{BB962C8B-B14F-4D97-AF65-F5344CB8AC3E}">
        <p14:creationId xmlns:p14="http://schemas.microsoft.com/office/powerpoint/2010/main" val="32751605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Policies</a:t>
            </a:r>
            <a:endParaRPr lang="en-US" dirty="0"/>
          </a:p>
        </p:txBody>
      </p:sp>
      <p:sp>
        <p:nvSpPr>
          <p:cNvPr id="3" name="Content Placeholder 2"/>
          <p:cNvSpPr>
            <a:spLocks noGrp="1"/>
          </p:cNvSpPr>
          <p:nvPr>
            <p:ph idx="1"/>
          </p:nvPr>
        </p:nvSpPr>
        <p:spPr>
          <a:xfrm>
            <a:off x="457200" y="4648200"/>
            <a:ext cx="8229600" cy="1524000"/>
          </a:xfrm>
        </p:spPr>
        <p:txBody>
          <a:bodyPr/>
          <a:lstStyle/>
          <a:p>
            <a:pPr algn="r">
              <a:buNone/>
            </a:pPr>
            <a:r>
              <a:rPr lang="en-US" sz="3600" dirty="0" smtClean="0"/>
              <a:t>Amending the </a:t>
            </a:r>
          </a:p>
          <a:p>
            <a:pPr algn="r">
              <a:buNone/>
            </a:pPr>
            <a:r>
              <a:rPr lang="en-US" sz="3600" dirty="0" smtClean="0"/>
              <a:t>Idaho Human Rights Act</a:t>
            </a:r>
            <a:endParaRPr lang="en-US" sz="3600" dirty="0"/>
          </a:p>
        </p:txBody>
      </p:sp>
      <p:pic>
        <p:nvPicPr>
          <p:cNvPr id="5" name="Picture 4" descr="oldaddthewords.jpg"/>
          <p:cNvPicPr>
            <a:picLocks noChangeAspect="1"/>
          </p:cNvPicPr>
          <p:nvPr/>
        </p:nvPicPr>
        <p:blipFill>
          <a:blip r:embed="rId3" cstate="print"/>
          <a:stretch>
            <a:fillRect/>
          </a:stretch>
        </p:blipFill>
        <p:spPr>
          <a:xfrm>
            <a:off x="533400" y="1371600"/>
            <a:ext cx="4343755" cy="2900362"/>
          </a:xfrm>
          <a:prstGeom prst="rect">
            <a:avLst/>
          </a:prstGeom>
        </p:spPr>
      </p:pic>
      <p:pic>
        <p:nvPicPr>
          <p:cNvPr id="6" name="Picture 5" descr="addthe4words.jpg"/>
          <p:cNvPicPr>
            <a:picLocks noChangeAspect="1"/>
          </p:cNvPicPr>
          <p:nvPr/>
        </p:nvPicPr>
        <p:blipFill>
          <a:blip r:embed="rId4" cstate="print"/>
          <a:stretch>
            <a:fillRect/>
          </a:stretch>
        </p:blipFill>
        <p:spPr>
          <a:xfrm>
            <a:off x="5486400" y="1524000"/>
            <a:ext cx="3257752" cy="3062287"/>
          </a:xfrm>
          <a:prstGeom prst="rect">
            <a:avLst/>
          </a:prstGeom>
        </p:spPr>
      </p:pic>
      <p:pic>
        <p:nvPicPr>
          <p:cNvPr id="7" name="Picture 6" descr="addthewordspressconference.JPG"/>
          <p:cNvPicPr>
            <a:picLocks noChangeAspect="1"/>
          </p:cNvPicPr>
          <p:nvPr/>
        </p:nvPicPr>
        <p:blipFill>
          <a:blip r:embed="rId5" cstate="print"/>
          <a:stretch>
            <a:fillRect/>
          </a:stretch>
        </p:blipFill>
        <p:spPr>
          <a:xfrm>
            <a:off x="685800" y="4343400"/>
            <a:ext cx="2692400" cy="1994059"/>
          </a:xfrm>
          <a:prstGeom prst="rect">
            <a:avLst/>
          </a:prstGeom>
        </p:spPr>
      </p:pic>
      <p:pic>
        <p:nvPicPr>
          <p:cNvPr id="8" name="Picture 2" descr="Z:\Common\Logos\Foundation logo 7.31.12.jpg"/>
          <p:cNvPicPr>
            <a:picLocks noChangeAspect="1" noChangeArrowheads="1"/>
          </p:cNvPicPr>
          <p:nvPr/>
        </p:nvPicPr>
        <p:blipFill>
          <a:blip r:embed="rId6" cstate="print"/>
          <a:srcRect/>
          <a:stretch>
            <a:fillRect/>
          </a:stretch>
        </p:blipFill>
        <p:spPr bwMode="auto">
          <a:xfrm>
            <a:off x="7391400" y="5943600"/>
            <a:ext cx="1617908" cy="685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Employment, Housing and Public Accommodations Laws- Local </a:t>
            </a:r>
            <a:endParaRPr lang="en-US" dirty="0"/>
          </a:p>
        </p:txBody>
      </p:sp>
      <p:sp>
        <p:nvSpPr>
          <p:cNvPr id="8" name="Content Placeholder 7"/>
          <p:cNvSpPr>
            <a:spLocks noGrp="1"/>
          </p:cNvSpPr>
          <p:nvPr>
            <p:ph idx="1"/>
          </p:nvPr>
        </p:nvSpPr>
        <p:spPr>
          <a:xfrm>
            <a:off x="457200" y="1600200"/>
            <a:ext cx="8229600" cy="4191000"/>
          </a:xfrm>
        </p:spPr>
        <p:txBody>
          <a:bodyPr numCol="3">
            <a:normAutofit lnSpcReduction="10000"/>
          </a:bodyPr>
          <a:lstStyle/>
          <a:p>
            <a:pPr lvl="0"/>
            <a:r>
              <a:rPr lang="en-US" sz="1600" b="1" dirty="0" smtClean="0">
                <a:solidFill>
                  <a:schemeClr val="accent1">
                    <a:lumMod val="75000"/>
                  </a:schemeClr>
                </a:solidFill>
              </a:rPr>
              <a:t>States with NDOs</a:t>
            </a:r>
          </a:p>
          <a:p>
            <a:pPr lvl="1"/>
            <a:r>
              <a:rPr lang="en-US" sz="1600" dirty="0" smtClean="0">
                <a:solidFill>
                  <a:schemeClr val="accent1">
                    <a:lumMod val="75000"/>
                  </a:schemeClr>
                </a:solidFill>
              </a:rPr>
              <a:t>Arizona </a:t>
            </a:r>
          </a:p>
          <a:p>
            <a:pPr lvl="1"/>
            <a:r>
              <a:rPr lang="en-US" sz="1600" dirty="0" smtClean="0">
                <a:solidFill>
                  <a:schemeClr val="accent1">
                    <a:lumMod val="75000"/>
                  </a:schemeClr>
                </a:solidFill>
              </a:rPr>
              <a:t>Florida</a:t>
            </a:r>
          </a:p>
          <a:p>
            <a:pPr lvl="1"/>
            <a:r>
              <a:rPr lang="en-US" sz="1600" dirty="0" smtClean="0">
                <a:solidFill>
                  <a:schemeClr val="accent1">
                    <a:lumMod val="75000"/>
                  </a:schemeClr>
                </a:solidFill>
              </a:rPr>
              <a:t>Georgia</a:t>
            </a:r>
          </a:p>
          <a:p>
            <a:pPr lvl="1"/>
            <a:r>
              <a:rPr lang="en-US" sz="1600" dirty="0" smtClean="0">
                <a:solidFill>
                  <a:schemeClr val="accent1">
                    <a:lumMod val="75000"/>
                  </a:schemeClr>
                </a:solidFill>
              </a:rPr>
              <a:t>Idaho</a:t>
            </a:r>
          </a:p>
          <a:p>
            <a:pPr lvl="1"/>
            <a:r>
              <a:rPr lang="en-US" sz="1600" dirty="0" smtClean="0">
                <a:solidFill>
                  <a:schemeClr val="accent1">
                    <a:lumMod val="75000"/>
                  </a:schemeClr>
                </a:solidFill>
              </a:rPr>
              <a:t>Indiana</a:t>
            </a:r>
          </a:p>
          <a:p>
            <a:pPr lvl="1"/>
            <a:r>
              <a:rPr lang="en-US" sz="1600" dirty="0" smtClean="0">
                <a:solidFill>
                  <a:schemeClr val="accent1">
                    <a:lumMod val="75000"/>
                  </a:schemeClr>
                </a:solidFill>
              </a:rPr>
              <a:t>Kansas</a:t>
            </a:r>
          </a:p>
          <a:p>
            <a:pPr lvl="1"/>
            <a:r>
              <a:rPr lang="en-US" sz="1600" dirty="0" smtClean="0">
                <a:solidFill>
                  <a:schemeClr val="accent1">
                    <a:lumMod val="75000"/>
                  </a:schemeClr>
                </a:solidFill>
              </a:rPr>
              <a:t>Kentucky </a:t>
            </a:r>
          </a:p>
          <a:p>
            <a:pPr lvl="1"/>
            <a:r>
              <a:rPr lang="en-US" sz="1600" dirty="0" smtClean="0">
                <a:solidFill>
                  <a:schemeClr val="accent1">
                    <a:lumMod val="75000"/>
                  </a:schemeClr>
                </a:solidFill>
              </a:rPr>
              <a:t>Louisiana</a:t>
            </a:r>
          </a:p>
          <a:p>
            <a:pPr lvl="1"/>
            <a:r>
              <a:rPr lang="en-US" sz="1600" dirty="0" smtClean="0">
                <a:solidFill>
                  <a:schemeClr val="accent1">
                    <a:lumMod val="75000"/>
                  </a:schemeClr>
                </a:solidFill>
              </a:rPr>
              <a:t>Maryland*</a:t>
            </a:r>
          </a:p>
          <a:p>
            <a:pPr lvl="1"/>
            <a:r>
              <a:rPr lang="en-US" sz="1600" dirty="0" smtClean="0">
                <a:solidFill>
                  <a:schemeClr val="accent1">
                    <a:lumMod val="75000"/>
                  </a:schemeClr>
                </a:solidFill>
              </a:rPr>
              <a:t>Michigan </a:t>
            </a:r>
          </a:p>
          <a:p>
            <a:pPr lvl="1"/>
            <a:r>
              <a:rPr lang="en-US" sz="1600" dirty="0" smtClean="0">
                <a:solidFill>
                  <a:schemeClr val="accent1">
                    <a:lumMod val="75000"/>
                  </a:schemeClr>
                </a:solidFill>
              </a:rPr>
              <a:t>Missouri </a:t>
            </a:r>
          </a:p>
          <a:p>
            <a:pPr lvl="1"/>
            <a:r>
              <a:rPr lang="en-US" sz="1600" dirty="0" smtClean="0">
                <a:solidFill>
                  <a:schemeClr val="accent1">
                    <a:lumMod val="75000"/>
                  </a:schemeClr>
                </a:solidFill>
              </a:rPr>
              <a:t>Montana</a:t>
            </a:r>
          </a:p>
          <a:p>
            <a:pPr lvl="1"/>
            <a:r>
              <a:rPr lang="en-US" sz="1600" dirty="0" smtClean="0">
                <a:solidFill>
                  <a:schemeClr val="accent1">
                    <a:lumMod val="75000"/>
                  </a:schemeClr>
                </a:solidFill>
              </a:rPr>
              <a:t>Nebraska</a:t>
            </a:r>
          </a:p>
          <a:p>
            <a:pPr lvl="1"/>
            <a:endParaRPr lang="en-US" sz="1600" dirty="0" smtClean="0">
              <a:solidFill>
                <a:schemeClr val="accent1">
                  <a:lumMod val="75000"/>
                </a:schemeClr>
              </a:solidFill>
            </a:endParaRPr>
          </a:p>
          <a:p>
            <a:pPr lvl="1"/>
            <a:endParaRPr lang="en-US" sz="1600" dirty="0" smtClean="0">
              <a:solidFill>
                <a:schemeClr val="accent1">
                  <a:lumMod val="75000"/>
                </a:schemeClr>
              </a:solidFill>
            </a:endParaRPr>
          </a:p>
          <a:p>
            <a:pPr lvl="1"/>
            <a:r>
              <a:rPr lang="en-US" sz="1600" dirty="0" smtClean="0">
                <a:solidFill>
                  <a:schemeClr val="accent1">
                    <a:lumMod val="75000"/>
                  </a:schemeClr>
                </a:solidFill>
              </a:rPr>
              <a:t>New York*</a:t>
            </a:r>
          </a:p>
          <a:p>
            <a:pPr lvl="1"/>
            <a:r>
              <a:rPr lang="en-US" sz="1600" dirty="0" smtClean="0">
                <a:solidFill>
                  <a:schemeClr val="accent1">
                    <a:lumMod val="75000"/>
                  </a:schemeClr>
                </a:solidFill>
              </a:rPr>
              <a:t>N. Dakota</a:t>
            </a:r>
          </a:p>
          <a:p>
            <a:pPr lvl="1"/>
            <a:r>
              <a:rPr lang="en-US" sz="1600" dirty="0" smtClean="0">
                <a:solidFill>
                  <a:schemeClr val="accent1">
                    <a:lumMod val="75000"/>
                  </a:schemeClr>
                </a:solidFill>
              </a:rPr>
              <a:t>Ohio</a:t>
            </a:r>
          </a:p>
          <a:p>
            <a:pPr lvl="1"/>
            <a:r>
              <a:rPr lang="en-US" sz="1600" dirty="0" smtClean="0">
                <a:solidFill>
                  <a:schemeClr val="accent1">
                    <a:lumMod val="75000"/>
                  </a:schemeClr>
                </a:solidFill>
              </a:rPr>
              <a:t>Pennsylvania</a:t>
            </a:r>
          </a:p>
          <a:p>
            <a:pPr lvl="1"/>
            <a:r>
              <a:rPr lang="en-US" sz="1600" dirty="0" smtClean="0">
                <a:solidFill>
                  <a:schemeClr val="accent1">
                    <a:lumMod val="75000"/>
                  </a:schemeClr>
                </a:solidFill>
              </a:rPr>
              <a:t>S. Carolina</a:t>
            </a:r>
          </a:p>
          <a:p>
            <a:pPr lvl="1"/>
            <a:r>
              <a:rPr lang="en-US" sz="1600" dirty="0" smtClean="0">
                <a:solidFill>
                  <a:schemeClr val="accent1">
                    <a:lumMod val="75000"/>
                  </a:schemeClr>
                </a:solidFill>
              </a:rPr>
              <a:t>Texas</a:t>
            </a:r>
          </a:p>
          <a:p>
            <a:pPr lvl="1"/>
            <a:r>
              <a:rPr lang="en-US" sz="1600" dirty="0" smtClean="0">
                <a:solidFill>
                  <a:schemeClr val="accent1">
                    <a:lumMod val="75000"/>
                  </a:schemeClr>
                </a:solidFill>
              </a:rPr>
              <a:t>Utah</a:t>
            </a:r>
          </a:p>
          <a:p>
            <a:pPr lvl="1"/>
            <a:r>
              <a:rPr lang="en-US" sz="1600" dirty="0" smtClean="0">
                <a:solidFill>
                  <a:schemeClr val="accent1">
                    <a:lumMod val="75000"/>
                  </a:schemeClr>
                </a:solidFill>
              </a:rPr>
              <a:t>Virginia </a:t>
            </a:r>
          </a:p>
          <a:p>
            <a:pPr lvl="1"/>
            <a:r>
              <a:rPr lang="en-US" sz="1600" dirty="0" smtClean="0">
                <a:solidFill>
                  <a:schemeClr val="accent1">
                    <a:lumMod val="75000"/>
                  </a:schemeClr>
                </a:solidFill>
              </a:rPr>
              <a:t>West Virginia </a:t>
            </a:r>
          </a:p>
          <a:p>
            <a:pPr lvl="1"/>
            <a:r>
              <a:rPr lang="en-US" sz="1600" dirty="0" smtClean="0">
                <a:solidFill>
                  <a:schemeClr val="accent1">
                    <a:lumMod val="75000"/>
                  </a:schemeClr>
                </a:solidFill>
              </a:rPr>
              <a:t>Wisconsin*</a:t>
            </a:r>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r>
              <a:rPr lang="en-US" sz="1600" b="1" dirty="0" smtClean="0">
                <a:solidFill>
                  <a:schemeClr val="bg2">
                    <a:lumMod val="25000"/>
                  </a:schemeClr>
                </a:solidFill>
              </a:rPr>
              <a:t>States without NDOs</a:t>
            </a:r>
          </a:p>
          <a:p>
            <a:pPr lvl="1"/>
            <a:r>
              <a:rPr lang="en-US" sz="1600" dirty="0" smtClean="0">
                <a:solidFill>
                  <a:schemeClr val="bg2">
                    <a:lumMod val="25000"/>
                  </a:schemeClr>
                </a:solidFill>
              </a:rPr>
              <a:t>Alabama </a:t>
            </a:r>
          </a:p>
          <a:p>
            <a:pPr lvl="1"/>
            <a:r>
              <a:rPr lang="en-US" sz="1600" dirty="0" smtClean="0">
                <a:solidFill>
                  <a:schemeClr val="bg2">
                    <a:lumMod val="25000"/>
                  </a:schemeClr>
                </a:solidFill>
              </a:rPr>
              <a:t>Alaska</a:t>
            </a:r>
          </a:p>
          <a:p>
            <a:pPr lvl="1"/>
            <a:r>
              <a:rPr lang="en-US" sz="1600" dirty="0" smtClean="0">
                <a:solidFill>
                  <a:schemeClr val="bg2">
                    <a:lumMod val="25000"/>
                  </a:schemeClr>
                </a:solidFill>
              </a:rPr>
              <a:t>Arkansas</a:t>
            </a:r>
          </a:p>
          <a:p>
            <a:pPr lvl="1"/>
            <a:r>
              <a:rPr lang="en-US" sz="1600" dirty="0" smtClean="0">
                <a:solidFill>
                  <a:schemeClr val="bg2">
                    <a:lumMod val="25000"/>
                  </a:schemeClr>
                </a:solidFill>
              </a:rPr>
              <a:t>Mississippi</a:t>
            </a:r>
          </a:p>
          <a:p>
            <a:pPr lvl="1"/>
            <a:r>
              <a:rPr lang="en-US" sz="1600" dirty="0" smtClean="0">
                <a:solidFill>
                  <a:schemeClr val="bg2">
                    <a:lumMod val="25000"/>
                  </a:schemeClr>
                </a:solidFill>
              </a:rPr>
              <a:t>New Hampshire* </a:t>
            </a:r>
          </a:p>
          <a:p>
            <a:pPr lvl="1"/>
            <a:r>
              <a:rPr lang="en-US" sz="1600" dirty="0" smtClean="0">
                <a:solidFill>
                  <a:schemeClr val="bg2">
                    <a:lumMod val="25000"/>
                  </a:schemeClr>
                </a:solidFill>
              </a:rPr>
              <a:t>N. Carolina </a:t>
            </a:r>
          </a:p>
          <a:p>
            <a:pPr lvl="1"/>
            <a:r>
              <a:rPr lang="en-US" sz="1600" dirty="0" smtClean="0">
                <a:solidFill>
                  <a:schemeClr val="bg2">
                    <a:lumMod val="25000"/>
                  </a:schemeClr>
                </a:solidFill>
              </a:rPr>
              <a:t>Oklahoma </a:t>
            </a:r>
          </a:p>
          <a:p>
            <a:pPr lvl="1"/>
            <a:r>
              <a:rPr lang="en-US" sz="1600" dirty="0" smtClean="0">
                <a:solidFill>
                  <a:schemeClr val="bg2">
                    <a:lumMod val="25000"/>
                  </a:schemeClr>
                </a:solidFill>
              </a:rPr>
              <a:t>S. Dakota </a:t>
            </a:r>
          </a:p>
          <a:p>
            <a:pPr lvl="1"/>
            <a:r>
              <a:rPr lang="en-US" sz="1600" dirty="0" smtClean="0">
                <a:solidFill>
                  <a:schemeClr val="bg2">
                    <a:lumMod val="25000"/>
                  </a:schemeClr>
                </a:solidFill>
              </a:rPr>
              <a:t>Tennessee </a:t>
            </a:r>
          </a:p>
          <a:p>
            <a:pPr lvl="1"/>
            <a:r>
              <a:rPr lang="en-US" sz="1600" dirty="0" smtClean="0">
                <a:solidFill>
                  <a:schemeClr val="bg2">
                    <a:lumMod val="25000"/>
                  </a:schemeClr>
                </a:solidFill>
              </a:rPr>
              <a:t>Wyoming </a:t>
            </a:r>
          </a:p>
          <a:p>
            <a:pPr>
              <a:buNone/>
            </a:pPr>
            <a:r>
              <a:rPr lang="en-US" dirty="0" smtClean="0">
                <a:solidFill>
                  <a:schemeClr val="bg2">
                    <a:lumMod val="25000"/>
                  </a:schemeClr>
                </a:solidFill>
              </a:rPr>
              <a:t> </a:t>
            </a:r>
          </a:p>
          <a:p>
            <a:pPr>
              <a:buNone/>
            </a:pPr>
            <a:endParaRPr lang="en-US" sz="1600" dirty="0"/>
          </a:p>
        </p:txBody>
      </p:sp>
      <p:pic>
        <p:nvPicPr>
          <p:cNvPr id="5" name="Picture 2" descr="Z:\Common\Logos\Foundation logo 7.31.12.jpg"/>
          <p:cNvPicPr>
            <a:picLocks noChangeAspect="1" noChangeArrowheads="1"/>
          </p:cNvPicPr>
          <p:nvPr/>
        </p:nvPicPr>
        <p:blipFill>
          <a:blip r:embed="rId3" cstate="print"/>
          <a:srcRect/>
          <a:stretch>
            <a:fillRect/>
          </a:stretch>
        </p:blipFill>
        <p:spPr bwMode="auto">
          <a:xfrm>
            <a:off x="7391400" y="5943600"/>
            <a:ext cx="1617908" cy="685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Nondiscrimination Ordinances </a:t>
            </a:r>
            <a:endParaRPr lang="en-US" dirty="0"/>
          </a:p>
        </p:txBody>
      </p:sp>
      <p:pic>
        <p:nvPicPr>
          <p:cNvPr id="1026" name="Picture 2" descr="C:\Users\jmccafferty\Desktop\idaho quilt.png"/>
          <p:cNvPicPr>
            <a:picLocks noGrp="1" noChangeAspect="1" noChangeArrowheads="1"/>
          </p:cNvPicPr>
          <p:nvPr>
            <p:ph idx="1"/>
          </p:nvPr>
        </p:nvPicPr>
        <p:blipFill>
          <a:blip r:embed="rId3" cstate="print"/>
          <a:stretch>
            <a:fillRect/>
          </a:stretch>
        </p:blipFill>
        <p:spPr bwMode="auto">
          <a:xfrm>
            <a:off x="2956718" y="1600200"/>
            <a:ext cx="3230563" cy="4191000"/>
          </a:xfrm>
          <a:prstGeom prst="rect">
            <a:avLst/>
          </a:prstGeom>
          <a:noFill/>
        </p:spPr>
      </p:pic>
      <p:pic>
        <p:nvPicPr>
          <p:cNvPr id="5" name="Picture 2" descr="Z:\Common\Logos\Foundation logo 7.31.12.jpg"/>
          <p:cNvPicPr>
            <a:picLocks noChangeAspect="1" noChangeArrowheads="1"/>
          </p:cNvPicPr>
          <p:nvPr/>
        </p:nvPicPr>
        <p:blipFill>
          <a:blip r:embed="rId4" cstate="print"/>
          <a:srcRect/>
          <a:stretch>
            <a:fillRect/>
          </a:stretch>
        </p:blipFill>
        <p:spPr bwMode="auto">
          <a:xfrm>
            <a:off x="7391400" y="5943600"/>
            <a:ext cx="1617908" cy="685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Boise’s Nondiscrimination Ordinance</a:t>
            </a:r>
            <a:endParaRPr lang="en-US" dirty="0"/>
          </a:p>
        </p:txBody>
      </p:sp>
      <p:sp>
        <p:nvSpPr>
          <p:cNvPr id="3" name="Content Placeholder 2"/>
          <p:cNvSpPr>
            <a:spLocks noGrp="1"/>
          </p:cNvSpPr>
          <p:nvPr>
            <p:ph idx="1"/>
          </p:nvPr>
        </p:nvSpPr>
        <p:spPr>
          <a:xfrm>
            <a:off x="457200" y="1600200"/>
            <a:ext cx="8229600" cy="4876799"/>
          </a:xfrm>
        </p:spPr>
        <p:txBody>
          <a:bodyPr>
            <a:noAutofit/>
          </a:bodyPr>
          <a:lstStyle/>
          <a:p>
            <a:pPr marL="0" indent="0">
              <a:buNone/>
            </a:pPr>
            <a:r>
              <a:rPr lang="en-US" sz="2000" dirty="0">
                <a:latin typeface="Arial"/>
                <a:cs typeface="Arial"/>
              </a:rPr>
              <a:t>Section 6-02-03 PROHIBITED DISCRIMINATORY ACTS </a:t>
            </a:r>
          </a:p>
          <a:p>
            <a:pPr marL="0" indent="0">
              <a:buNone/>
            </a:pPr>
            <a:r>
              <a:rPr lang="en-US" sz="2000" dirty="0">
                <a:latin typeface="Arial"/>
                <a:cs typeface="Arial"/>
              </a:rPr>
              <a:t>The following acts are prohibited and shall constitute a misdemeanor: </a:t>
            </a:r>
            <a:endParaRPr lang="en-US" sz="2000" dirty="0" smtClean="0">
              <a:latin typeface="Arial"/>
              <a:cs typeface="Arial"/>
            </a:endParaRPr>
          </a:p>
          <a:p>
            <a:pPr marL="0" indent="0">
              <a:buNone/>
            </a:pPr>
            <a:r>
              <a:rPr lang="en-US" sz="2000" dirty="0" smtClean="0">
                <a:latin typeface="Arial"/>
                <a:cs typeface="Arial"/>
              </a:rPr>
              <a:t>	C</a:t>
            </a:r>
            <a:r>
              <a:rPr lang="en-US" sz="2000" dirty="0">
                <a:latin typeface="Arial"/>
                <a:cs typeface="Arial"/>
              </a:rPr>
              <a:t>. To deny to or discriminate against any other person because </a:t>
            </a:r>
            <a:r>
              <a:rPr lang="en-US" sz="2000" dirty="0" smtClean="0">
                <a:latin typeface="Arial"/>
                <a:cs typeface="Arial"/>
              </a:rPr>
              <a:t>	of </a:t>
            </a:r>
            <a:r>
              <a:rPr lang="en-US" sz="2000" dirty="0">
                <a:latin typeface="Arial"/>
                <a:cs typeface="Arial"/>
              </a:rPr>
              <a:t>sexual orientation and/or </a:t>
            </a:r>
            <a:r>
              <a:rPr lang="en-US" sz="2000" dirty="0" smtClean="0">
                <a:latin typeface="Arial"/>
                <a:cs typeface="Arial"/>
              </a:rPr>
              <a:t>gender </a:t>
            </a:r>
            <a:r>
              <a:rPr lang="en-US" sz="2000" dirty="0">
                <a:latin typeface="Arial"/>
                <a:cs typeface="Arial"/>
              </a:rPr>
              <a:t>identity/expression in the </a:t>
            </a:r>
            <a:r>
              <a:rPr lang="en-US" sz="2000" dirty="0" smtClean="0">
                <a:latin typeface="Arial"/>
                <a:cs typeface="Arial"/>
              </a:rPr>
              <a:t>	sale</a:t>
            </a:r>
            <a:r>
              <a:rPr lang="en-US" sz="2000" dirty="0">
                <a:latin typeface="Arial"/>
                <a:cs typeface="Arial"/>
              </a:rPr>
              <a:t>, purchase, lease or rental of any housing </a:t>
            </a:r>
            <a:r>
              <a:rPr lang="en-US" sz="2000" dirty="0" smtClean="0">
                <a:latin typeface="Arial"/>
                <a:cs typeface="Arial"/>
              </a:rPr>
              <a:t>accommodation</a:t>
            </a:r>
            <a:r>
              <a:rPr lang="en-US" sz="2000" dirty="0">
                <a:latin typeface="Arial"/>
                <a:cs typeface="Arial"/>
              </a:rPr>
              <a:t>, </a:t>
            </a:r>
            <a:r>
              <a:rPr lang="en-US" sz="2000" dirty="0" smtClean="0">
                <a:latin typeface="Arial"/>
                <a:cs typeface="Arial"/>
              </a:rPr>
              <a:t>	or </a:t>
            </a:r>
            <a:r>
              <a:rPr lang="en-US" sz="2000" dirty="0">
                <a:latin typeface="Arial"/>
                <a:cs typeface="Arial"/>
              </a:rPr>
              <a:t>to otherwise discriminate in the terms and conditions, </a:t>
            </a:r>
            <a:r>
              <a:rPr lang="en-US" sz="2000" dirty="0" smtClean="0">
                <a:latin typeface="Arial"/>
                <a:cs typeface="Arial"/>
              </a:rPr>
              <a:t>	maintenance</a:t>
            </a:r>
            <a:r>
              <a:rPr lang="en-US" sz="2000" dirty="0">
                <a:latin typeface="Arial"/>
                <a:cs typeface="Arial"/>
              </a:rPr>
              <a:t>, </a:t>
            </a:r>
            <a:r>
              <a:rPr lang="en-US" sz="2000" dirty="0" smtClean="0">
                <a:latin typeface="Arial"/>
                <a:cs typeface="Arial"/>
              </a:rPr>
              <a:t>improvement </a:t>
            </a:r>
            <a:r>
              <a:rPr lang="en-US" sz="2000" dirty="0">
                <a:latin typeface="Arial"/>
                <a:cs typeface="Arial"/>
              </a:rPr>
              <a:t>or repair of any housing </a:t>
            </a:r>
            <a:r>
              <a:rPr lang="en-US" sz="2000" dirty="0" smtClean="0">
                <a:latin typeface="Arial"/>
                <a:cs typeface="Arial"/>
              </a:rPr>
              <a:t>	accommodation</a:t>
            </a:r>
            <a:r>
              <a:rPr lang="en-US" sz="2000" dirty="0">
                <a:latin typeface="Arial"/>
                <a:cs typeface="Arial"/>
              </a:rPr>
              <a:t>. </a:t>
            </a:r>
          </a:p>
          <a:p>
            <a:pPr marL="0" indent="0">
              <a:buNone/>
            </a:pPr>
            <a:endParaRPr lang="en-US" sz="1800" dirty="0">
              <a:latin typeface="Arial"/>
              <a:cs typeface="Arial"/>
            </a:endParaRPr>
          </a:p>
        </p:txBody>
      </p:sp>
      <p:pic>
        <p:nvPicPr>
          <p:cNvPr id="5" name="Picture Placeholder 4"/>
          <p:cNvPicPr>
            <a:picLocks noGrp="1" noChangeAspect="1"/>
          </p:cNvPicPr>
          <p:nvPr>
            <p:ph type="pic" sz="quarter" idx="10"/>
          </p:nvPr>
        </p:nvPicPr>
        <p:blipFill>
          <a:blip r:embed="rId2"/>
          <a:srcRect t="10294" b="10294"/>
          <a:stretch>
            <a:fillRect/>
          </a:stretch>
        </p:blipFill>
        <p:spPr>
          <a:xfrm>
            <a:off x="2057400" y="4477871"/>
            <a:ext cx="3581400" cy="1896035"/>
          </a:xfrm>
        </p:spPr>
      </p:pic>
      <p:pic>
        <p:nvPicPr>
          <p:cNvPr id="6" name="Picture 2" descr="Z:\Common\Logos\Foundation logo 7.31.12.jpg"/>
          <p:cNvPicPr>
            <a:picLocks noChangeAspect="1" noChangeArrowheads="1"/>
          </p:cNvPicPr>
          <p:nvPr/>
        </p:nvPicPr>
        <p:blipFill>
          <a:blip r:embed="rId3" cstate="print"/>
          <a:srcRect/>
          <a:stretch>
            <a:fillRect/>
          </a:stretch>
        </p:blipFill>
        <p:spPr bwMode="auto">
          <a:xfrm>
            <a:off x="7391400" y="5943600"/>
            <a:ext cx="1617908" cy="685800"/>
          </a:xfrm>
          <a:prstGeom prst="rect">
            <a:avLst/>
          </a:prstGeom>
          <a:noFill/>
        </p:spPr>
      </p:pic>
    </p:spTree>
    <p:extLst>
      <p:ext uri="{BB962C8B-B14F-4D97-AF65-F5344CB8AC3E}">
        <p14:creationId xmlns:p14="http://schemas.microsoft.com/office/powerpoint/2010/main" val="173672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Boise’s Nondiscrimination Ordinance </a:t>
            </a:r>
            <a:endParaRPr lang="en-US" dirty="0"/>
          </a:p>
        </p:txBody>
      </p:sp>
      <p:sp>
        <p:nvSpPr>
          <p:cNvPr id="3" name="Content Placeholder 2"/>
          <p:cNvSpPr>
            <a:spLocks noGrp="1"/>
          </p:cNvSpPr>
          <p:nvPr>
            <p:ph idx="1"/>
          </p:nvPr>
        </p:nvSpPr>
        <p:spPr>
          <a:xfrm>
            <a:off x="457200" y="1600200"/>
            <a:ext cx="8229600" cy="4571999"/>
          </a:xfrm>
        </p:spPr>
        <p:txBody>
          <a:bodyPr>
            <a:normAutofit/>
          </a:bodyPr>
          <a:lstStyle/>
          <a:p>
            <a:pPr marL="0" indent="0">
              <a:buNone/>
            </a:pPr>
            <a:r>
              <a:rPr lang="en-US" sz="2000" dirty="0">
                <a:latin typeface="Arial"/>
                <a:cs typeface="Arial"/>
              </a:rPr>
              <a:t>Section 6-02-04 EXCEPTIONS </a:t>
            </a:r>
          </a:p>
          <a:p>
            <a:pPr marL="0" indent="0">
              <a:buNone/>
            </a:pPr>
            <a:r>
              <a:rPr lang="en-US" sz="2000" dirty="0" smtClean="0">
                <a:latin typeface="Arial"/>
                <a:cs typeface="Arial"/>
              </a:rPr>
              <a:t>	C</a:t>
            </a:r>
            <a:r>
              <a:rPr lang="en-US" sz="2000" dirty="0">
                <a:latin typeface="Arial"/>
                <a:cs typeface="Arial"/>
              </a:rPr>
              <a:t>. This ordinance shall not apply: </a:t>
            </a:r>
            <a:endParaRPr lang="en-US" sz="2000" dirty="0" smtClean="0">
              <a:latin typeface="Arial"/>
              <a:cs typeface="Arial"/>
            </a:endParaRPr>
          </a:p>
          <a:p>
            <a:pPr marL="0" indent="0">
              <a:buNone/>
            </a:pPr>
            <a:r>
              <a:rPr lang="en-US" sz="2000" dirty="0">
                <a:latin typeface="Arial"/>
                <a:cs typeface="Arial"/>
              </a:rPr>
              <a:t>	</a:t>
            </a:r>
            <a:r>
              <a:rPr lang="en-US" sz="2000" dirty="0" smtClean="0">
                <a:latin typeface="Arial"/>
                <a:cs typeface="Arial"/>
              </a:rPr>
              <a:t>	(</a:t>
            </a:r>
            <a:r>
              <a:rPr lang="en-US" sz="2000" dirty="0">
                <a:latin typeface="Arial"/>
                <a:cs typeface="Arial"/>
              </a:rPr>
              <a:t>a) to the rental </a:t>
            </a:r>
            <a:r>
              <a:rPr lang="en-US" sz="2000" dirty="0" smtClean="0">
                <a:latin typeface="Arial"/>
                <a:cs typeface="Arial"/>
              </a:rPr>
              <a:t>of </a:t>
            </a:r>
            <a:r>
              <a:rPr lang="en-US" sz="2000" dirty="0">
                <a:latin typeface="Arial"/>
                <a:cs typeface="Arial"/>
              </a:rPr>
              <a:t>a housing </a:t>
            </a:r>
            <a:r>
              <a:rPr lang="en-US" sz="2000" dirty="0" smtClean="0">
                <a:latin typeface="Arial"/>
                <a:cs typeface="Arial"/>
              </a:rPr>
              <a:t>accommodation </a:t>
            </a:r>
            <a:r>
              <a:rPr lang="en-US" sz="2000" dirty="0">
                <a:latin typeface="Arial"/>
                <a:cs typeface="Arial"/>
              </a:rPr>
              <a:t>in a </a:t>
            </a:r>
            <a:r>
              <a:rPr lang="en-US" sz="2000" dirty="0" smtClean="0">
                <a:latin typeface="Arial"/>
                <a:cs typeface="Arial"/>
              </a:rPr>
              <a:t>		building </a:t>
            </a:r>
            <a:r>
              <a:rPr lang="en-US" sz="2000" dirty="0">
                <a:latin typeface="Arial"/>
                <a:cs typeface="Arial"/>
              </a:rPr>
              <a:t>which </a:t>
            </a:r>
            <a:r>
              <a:rPr lang="en-US" sz="2000" dirty="0" smtClean="0">
                <a:latin typeface="Arial"/>
                <a:cs typeface="Arial"/>
              </a:rPr>
              <a:t>contains </a:t>
            </a:r>
            <a:r>
              <a:rPr lang="en-US" sz="2000" dirty="0">
                <a:latin typeface="Arial"/>
                <a:cs typeface="Arial"/>
              </a:rPr>
              <a:t>housing </a:t>
            </a:r>
            <a:r>
              <a:rPr lang="en-US" sz="2000" dirty="0" smtClean="0">
                <a:latin typeface="Arial"/>
                <a:cs typeface="Arial"/>
              </a:rPr>
              <a:t>accommodations </a:t>
            </a:r>
            <a:r>
              <a:rPr lang="en-US" sz="2000" dirty="0">
                <a:latin typeface="Arial"/>
                <a:cs typeface="Arial"/>
              </a:rPr>
              <a:t>for </a:t>
            </a:r>
            <a:r>
              <a:rPr lang="en-US" sz="2000" dirty="0" smtClean="0">
                <a:latin typeface="Arial"/>
                <a:cs typeface="Arial"/>
              </a:rPr>
              <a:t>		not </a:t>
            </a:r>
            <a:r>
              <a:rPr lang="en-US" sz="2000" dirty="0">
                <a:latin typeface="Arial"/>
                <a:cs typeface="Arial"/>
              </a:rPr>
              <a:t>more </a:t>
            </a:r>
            <a:r>
              <a:rPr lang="en-US" sz="2000" dirty="0" smtClean="0">
                <a:latin typeface="Arial"/>
                <a:cs typeface="Arial"/>
              </a:rPr>
              <a:t>than </a:t>
            </a:r>
            <a:r>
              <a:rPr lang="en-US" sz="2000" dirty="0">
                <a:latin typeface="Arial"/>
                <a:cs typeface="Arial"/>
              </a:rPr>
              <a:t>two (2) families living </a:t>
            </a:r>
            <a:r>
              <a:rPr lang="en-US" sz="2000" dirty="0" smtClean="0">
                <a:latin typeface="Arial"/>
                <a:cs typeface="Arial"/>
              </a:rPr>
              <a:t>independently </a:t>
            </a:r>
            <a:r>
              <a:rPr lang="en-US" sz="2000" dirty="0">
                <a:latin typeface="Arial"/>
                <a:cs typeface="Arial"/>
              </a:rPr>
              <a:t>of </a:t>
            </a:r>
            <a:r>
              <a:rPr lang="en-US" sz="2000" dirty="0" smtClean="0">
                <a:latin typeface="Arial"/>
                <a:cs typeface="Arial"/>
              </a:rPr>
              <a:t>		each other</a:t>
            </a:r>
            <a:r>
              <a:rPr lang="en-US" sz="2000" dirty="0">
                <a:latin typeface="Arial"/>
                <a:cs typeface="Arial"/>
              </a:rPr>
              <a:t>, if the lessor or a member of his </a:t>
            </a:r>
            <a:r>
              <a:rPr lang="en-US" sz="2000" dirty="0" smtClean="0">
                <a:latin typeface="Arial"/>
                <a:cs typeface="Arial"/>
              </a:rPr>
              <a:t>family 		resides </a:t>
            </a:r>
            <a:r>
              <a:rPr lang="en-US" sz="2000" dirty="0">
                <a:latin typeface="Arial"/>
                <a:cs typeface="Arial"/>
              </a:rPr>
              <a:t>in one (1) of the housing accommodations, </a:t>
            </a:r>
            <a:r>
              <a:rPr lang="en-US" sz="2000" dirty="0" smtClean="0">
                <a:latin typeface="Arial"/>
                <a:cs typeface="Arial"/>
              </a:rPr>
              <a:t>or</a:t>
            </a:r>
          </a:p>
          <a:p>
            <a:pPr marL="0" indent="0">
              <a:buNone/>
            </a:pPr>
            <a:r>
              <a:rPr lang="en-US" sz="2000" dirty="0">
                <a:latin typeface="Arial"/>
                <a:cs typeface="Arial"/>
              </a:rPr>
              <a:t>	</a:t>
            </a:r>
            <a:r>
              <a:rPr lang="en-US" sz="2000" dirty="0" smtClean="0">
                <a:latin typeface="Arial"/>
                <a:cs typeface="Arial"/>
              </a:rPr>
              <a:t>	 </a:t>
            </a:r>
            <a:r>
              <a:rPr lang="en-US" sz="2000" dirty="0">
                <a:latin typeface="Arial"/>
                <a:cs typeface="Arial"/>
              </a:rPr>
              <a:t>(b) </a:t>
            </a:r>
            <a:r>
              <a:rPr lang="en-US" sz="2000" dirty="0" smtClean="0">
                <a:latin typeface="Arial"/>
                <a:cs typeface="Arial"/>
              </a:rPr>
              <a:t>to </a:t>
            </a:r>
            <a:r>
              <a:rPr lang="en-US" sz="2000" dirty="0">
                <a:latin typeface="Arial"/>
                <a:cs typeface="Arial"/>
              </a:rPr>
              <a:t>the rental of a room or rooms in a single </a:t>
            </a:r>
            <a:r>
              <a:rPr lang="en-US" sz="2000" dirty="0" smtClean="0">
                <a:latin typeface="Arial"/>
                <a:cs typeface="Arial"/>
              </a:rPr>
              <a:t>family 		residential housing </a:t>
            </a:r>
            <a:r>
              <a:rPr lang="en-US" sz="2000" dirty="0">
                <a:latin typeface="Arial"/>
                <a:cs typeface="Arial"/>
              </a:rPr>
              <a:t>accommodation by an </a:t>
            </a:r>
            <a:r>
              <a:rPr lang="en-US" sz="2000" dirty="0" smtClean="0">
                <a:latin typeface="Arial"/>
                <a:cs typeface="Arial"/>
              </a:rPr>
              <a:t>individual </a:t>
            </a:r>
            <a:r>
              <a:rPr lang="en-US" sz="2000" dirty="0">
                <a:latin typeface="Arial"/>
                <a:cs typeface="Arial"/>
              </a:rPr>
              <a:t>if </a:t>
            </a:r>
            <a:r>
              <a:rPr lang="en-US" sz="2000" dirty="0" smtClean="0">
                <a:latin typeface="Arial"/>
                <a:cs typeface="Arial"/>
              </a:rPr>
              <a:t>		he </a:t>
            </a:r>
            <a:r>
              <a:rPr lang="en-US" sz="2000" dirty="0">
                <a:latin typeface="Arial"/>
                <a:cs typeface="Arial"/>
              </a:rPr>
              <a:t>or a member of </a:t>
            </a:r>
            <a:r>
              <a:rPr lang="en-US" sz="2000" dirty="0" smtClean="0">
                <a:latin typeface="Arial"/>
                <a:cs typeface="Arial"/>
              </a:rPr>
              <a:t>his </a:t>
            </a:r>
            <a:r>
              <a:rPr lang="en-US" sz="2000" dirty="0">
                <a:latin typeface="Arial"/>
                <a:cs typeface="Arial"/>
              </a:rPr>
              <a:t>family resides </a:t>
            </a:r>
            <a:r>
              <a:rPr lang="en-US" sz="2000" dirty="0" smtClean="0">
                <a:latin typeface="Arial"/>
                <a:cs typeface="Arial"/>
              </a:rPr>
              <a:t>therein</a:t>
            </a:r>
            <a:r>
              <a:rPr lang="en-US" sz="2000" dirty="0">
                <a:latin typeface="Arial"/>
                <a:cs typeface="Arial"/>
              </a:rPr>
              <a:t>. </a:t>
            </a:r>
          </a:p>
          <a:p>
            <a:pPr marL="0" indent="0">
              <a:buNone/>
            </a:pPr>
            <a:endParaRPr lang="en-US" dirty="0"/>
          </a:p>
        </p:txBody>
      </p:sp>
      <p:pic>
        <p:nvPicPr>
          <p:cNvPr id="5" name="Picture 2" descr="Z:\Common\Logos\Foundation logo 7.31.12.jpg"/>
          <p:cNvPicPr>
            <a:picLocks noChangeAspect="1" noChangeArrowheads="1"/>
          </p:cNvPicPr>
          <p:nvPr/>
        </p:nvPicPr>
        <p:blipFill>
          <a:blip r:embed="rId2" cstate="print"/>
          <a:srcRect/>
          <a:stretch>
            <a:fillRect/>
          </a:stretch>
        </p:blipFill>
        <p:spPr bwMode="auto">
          <a:xfrm>
            <a:off x="7391400" y="5943600"/>
            <a:ext cx="1617908" cy="685800"/>
          </a:xfrm>
          <a:prstGeom prst="rect">
            <a:avLst/>
          </a:prstGeom>
          <a:noFill/>
        </p:spPr>
      </p:pic>
    </p:spTree>
    <p:extLst>
      <p:ext uri="{BB962C8B-B14F-4D97-AF65-F5344CB8AC3E}">
        <p14:creationId xmlns:p14="http://schemas.microsoft.com/office/powerpoint/2010/main" val="178693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As we start…</a:t>
            </a:r>
            <a:endParaRPr lang="en-US" sz="6000" dirty="0"/>
          </a:p>
        </p:txBody>
      </p:sp>
      <p:sp>
        <p:nvSpPr>
          <p:cNvPr id="3" name="Content Placeholder 2"/>
          <p:cNvSpPr>
            <a:spLocks noGrp="1"/>
          </p:cNvSpPr>
          <p:nvPr>
            <p:ph idx="1"/>
          </p:nvPr>
        </p:nvSpPr>
        <p:spPr/>
        <p:txBody>
          <a:bodyPr/>
          <a:lstStyle/>
          <a:p>
            <a:r>
              <a:rPr lang="en-US" sz="3600" dirty="0" smtClean="0"/>
              <a:t>What is your sex?</a:t>
            </a:r>
          </a:p>
          <a:p>
            <a:r>
              <a:rPr lang="en-US" sz="3600" dirty="0" smtClean="0"/>
              <a:t>What is your gender?</a:t>
            </a:r>
          </a:p>
          <a:p>
            <a:r>
              <a:rPr lang="en-US" sz="3600" dirty="0" smtClean="0"/>
              <a:t>What is your sexual orientation?</a:t>
            </a:r>
          </a:p>
          <a:p>
            <a:r>
              <a:rPr lang="en-US" sz="3600" dirty="0" smtClean="0"/>
              <a:t>What is your gender identity? </a:t>
            </a:r>
          </a:p>
          <a:p>
            <a:r>
              <a:rPr lang="en-US" sz="3600" dirty="0" smtClean="0"/>
              <a:t>Are you confident you knew what each question was asking?</a:t>
            </a:r>
          </a:p>
          <a:p>
            <a:endParaRPr lang="en-US" dirty="0" smtClean="0"/>
          </a:p>
        </p:txBody>
      </p:sp>
      <p:pic>
        <p:nvPicPr>
          <p:cNvPr id="6" name="Picture 2" descr="Z:\Common\Logos\Foundation logo 7.31.12.jpg"/>
          <p:cNvPicPr>
            <a:picLocks noChangeAspect="1" noChangeArrowheads="1"/>
          </p:cNvPicPr>
          <p:nvPr/>
        </p:nvPicPr>
        <p:blipFill>
          <a:blip r:embed="rId3" cstate="print"/>
          <a:srcRect/>
          <a:stretch>
            <a:fillRect/>
          </a:stretch>
        </p:blipFill>
        <p:spPr bwMode="auto">
          <a:xfrm>
            <a:off x="7391400" y="5943600"/>
            <a:ext cx="1617908" cy="685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 You Being Inclusive?</a:t>
            </a:r>
            <a:endParaRPr lang="en-US" dirty="0"/>
          </a:p>
        </p:txBody>
      </p:sp>
      <p:pic>
        <p:nvPicPr>
          <p:cNvPr id="8" name="Picture 2" descr="Z:\Common\Logos\Foundation logo 7.31.12.jpg"/>
          <p:cNvPicPr>
            <a:picLocks noChangeAspect="1" noChangeArrowheads="1"/>
          </p:cNvPicPr>
          <p:nvPr/>
        </p:nvPicPr>
        <p:blipFill>
          <a:blip r:embed="rId3" cstate="print"/>
          <a:srcRect/>
          <a:stretch>
            <a:fillRect/>
          </a:stretch>
        </p:blipFill>
        <p:spPr bwMode="auto">
          <a:xfrm>
            <a:off x="7391400" y="5943600"/>
            <a:ext cx="1617908" cy="685800"/>
          </a:xfrm>
          <a:prstGeom prst="rect">
            <a:avLst/>
          </a:prstGeom>
          <a:noFill/>
        </p:spPr>
      </p:pic>
      <p:pic>
        <p:nvPicPr>
          <p:cNvPr id="11" name="Content Placeholder 10" descr="HUD poster LGBT.jpg"/>
          <p:cNvPicPr>
            <a:picLocks noGrp="1" noChangeAspect="1"/>
          </p:cNvPicPr>
          <p:nvPr>
            <p:ph idx="1"/>
          </p:nvPr>
        </p:nvPicPr>
        <p:blipFill>
          <a:blip r:embed="rId4" cstate="print"/>
          <a:stretch>
            <a:fillRect/>
          </a:stretch>
        </p:blipFill>
        <p:spPr>
          <a:xfrm>
            <a:off x="457200" y="1752600"/>
            <a:ext cx="4038600" cy="3934750"/>
          </a:xfrm>
        </p:spPr>
      </p:pic>
      <p:pic>
        <p:nvPicPr>
          <p:cNvPr id="12" name="Picture 11" descr="HUD poster LGBT 2.jpg"/>
          <p:cNvPicPr>
            <a:picLocks noChangeAspect="1"/>
          </p:cNvPicPr>
          <p:nvPr/>
        </p:nvPicPr>
        <p:blipFill>
          <a:blip r:embed="rId5" cstate="print"/>
          <a:stretch>
            <a:fillRect/>
          </a:stretch>
        </p:blipFill>
        <p:spPr>
          <a:xfrm>
            <a:off x="4800600" y="1676400"/>
            <a:ext cx="3582726" cy="4000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Terms- Sex and Gender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Sex: the </a:t>
            </a:r>
            <a:r>
              <a:rPr lang="en-US" dirty="0"/>
              <a:t>biological and physiological characteristics that define </a:t>
            </a:r>
            <a:r>
              <a:rPr lang="en-US" dirty="0" smtClean="0"/>
              <a:t>female </a:t>
            </a:r>
            <a:r>
              <a:rPr lang="en-US" dirty="0"/>
              <a:t>and </a:t>
            </a:r>
            <a:r>
              <a:rPr lang="en-US" dirty="0" smtClean="0"/>
              <a:t>male</a:t>
            </a:r>
            <a:endParaRPr lang="en-US" dirty="0"/>
          </a:p>
          <a:p>
            <a:pPr lvl="1"/>
            <a:r>
              <a:rPr lang="en-US" dirty="0"/>
              <a:t>Male and Female</a:t>
            </a:r>
          </a:p>
          <a:p>
            <a:pPr lvl="1"/>
            <a:r>
              <a:rPr lang="en-US" dirty="0"/>
              <a:t>Ex: testes and ovaries, bone </a:t>
            </a:r>
            <a:r>
              <a:rPr lang="en-US" dirty="0" smtClean="0"/>
              <a:t>structure</a:t>
            </a:r>
          </a:p>
          <a:p>
            <a:r>
              <a:rPr lang="en-US" dirty="0" smtClean="0"/>
              <a:t>Gender: the social constructed roles, behaviors, activities and attributes that a given society considers appropriate for women and men</a:t>
            </a:r>
          </a:p>
          <a:p>
            <a:pPr lvl="1"/>
            <a:r>
              <a:rPr lang="en-US" dirty="0" smtClean="0"/>
              <a:t>Masculine and Feminine </a:t>
            </a:r>
          </a:p>
          <a:p>
            <a:pPr lvl="1"/>
            <a:r>
              <a:rPr lang="en-US" dirty="0" smtClean="0"/>
              <a:t>Ex: Saudi Arabia- women aren’t allowed to drive, US- women earn less money than men. </a:t>
            </a:r>
          </a:p>
        </p:txBody>
      </p:sp>
      <p:pic>
        <p:nvPicPr>
          <p:cNvPr id="5" name="Picture 2" descr="Z:\Common\Logos\Foundation logo 7.31.12.jpg"/>
          <p:cNvPicPr>
            <a:picLocks noChangeAspect="1" noChangeArrowheads="1"/>
          </p:cNvPicPr>
          <p:nvPr/>
        </p:nvPicPr>
        <p:blipFill>
          <a:blip r:embed="rId3" cstate="print"/>
          <a:srcRect/>
          <a:stretch>
            <a:fillRect/>
          </a:stretch>
        </p:blipFill>
        <p:spPr bwMode="auto">
          <a:xfrm>
            <a:off x="7391400" y="5943600"/>
            <a:ext cx="1617908" cy="685800"/>
          </a:xfrm>
          <a:prstGeom prst="rect">
            <a:avLst/>
          </a:prstGeom>
          <a:noFill/>
        </p:spPr>
      </p:pic>
    </p:spTree>
    <p:extLst>
      <p:ext uri="{BB962C8B-B14F-4D97-AF65-F5344CB8AC3E}">
        <p14:creationId xmlns:p14="http://schemas.microsoft.com/office/powerpoint/2010/main" val="10117043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sz="3500" dirty="0" smtClean="0"/>
              <a:t>Defining Terms- Sexual Orientation  and Gender Identity </a:t>
            </a:r>
            <a:endParaRPr lang="en-US" sz="3500" dirty="0"/>
          </a:p>
        </p:txBody>
      </p:sp>
      <p:sp>
        <p:nvSpPr>
          <p:cNvPr id="3" name="Content Placeholder 2"/>
          <p:cNvSpPr>
            <a:spLocks noGrp="1"/>
          </p:cNvSpPr>
          <p:nvPr>
            <p:ph idx="1"/>
          </p:nvPr>
        </p:nvSpPr>
        <p:spPr>
          <a:xfrm>
            <a:off x="533400" y="1371600"/>
            <a:ext cx="8229600" cy="4953000"/>
          </a:xfrm>
        </p:spPr>
        <p:txBody>
          <a:bodyPr>
            <a:normAutofit fontScale="85000" lnSpcReduction="20000"/>
          </a:bodyPr>
          <a:lstStyle/>
          <a:p>
            <a:r>
              <a:rPr lang="en-US" dirty="0" smtClean="0"/>
              <a:t>Sexual Orientation: An individual’s </a:t>
            </a:r>
            <a:r>
              <a:rPr lang="en-US" i="1" dirty="0" smtClean="0"/>
              <a:t>emotional, physical and romantic </a:t>
            </a:r>
            <a:r>
              <a:rPr lang="en-US" b="1" dirty="0" smtClean="0"/>
              <a:t>attraction</a:t>
            </a:r>
            <a:r>
              <a:rPr lang="en-US" dirty="0" smtClean="0"/>
              <a:t> to another individual. </a:t>
            </a:r>
          </a:p>
          <a:p>
            <a:pPr>
              <a:buNone/>
            </a:pPr>
            <a:endParaRPr lang="en-US" dirty="0" smtClean="0"/>
          </a:p>
          <a:p>
            <a:r>
              <a:rPr lang="en-US" dirty="0" smtClean="0"/>
              <a:t>Gender Identity: An individual’s </a:t>
            </a:r>
            <a:r>
              <a:rPr lang="en-US" i="1" dirty="0" smtClean="0"/>
              <a:t>emotional and psychological</a:t>
            </a:r>
            <a:r>
              <a:rPr lang="en-US" dirty="0" smtClean="0"/>
              <a:t> </a:t>
            </a:r>
            <a:r>
              <a:rPr lang="en-US" b="1" dirty="0" smtClean="0"/>
              <a:t>sense of being </a:t>
            </a:r>
            <a:r>
              <a:rPr lang="en-US" dirty="0" smtClean="0"/>
              <a:t>a man or a woman</a:t>
            </a:r>
          </a:p>
          <a:p>
            <a:pPr>
              <a:buNone/>
            </a:pPr>
            <a:endParaRPr lang="en-US" dirty="0" smtClean="0"/>
          </a:p>
          <a:p>
            <a:r>
              <a:rPr lang="en-US" dirty="0" smtClean="0"/>
              <a:t>Gender Expression: An individual’s </a:t>
            </a:r>
            <a:r>
              <a:rPr lang="en-US" b="1" dirty="0" smtClean="0"/>
              <a:t>outward expression </a:t>
            </a:r>
            <a:r>
              <a:rPr lang="en-US" dirty="0" smtClean="0"/>
              <a:t>of </a:t>
            </a:r>
            <a:r>
              <a:rPr lang="en-US" i="1" dirty="0" smtClean="0"/>
              <a:t>masculinity and femininity </a:t>
            </a:r>
            <a:r>
              <a:rPr lang="en-US" dirty="0" smtClean="0"/>
              <a:t> </a:t>
            </a:r>
          </a:p>
          <a:p>
            <a:pPr>
              <a:buNone/>
            </a:pPr>
            <a:endParaRPr lang="en-US" dirty="0" smtClean="0"/>
          </a:p>
          <a:p>
            <a:r>
              <a:rPr lang="en-US" dirty="0" smtClean="0"/>
              <a:t>Biological Sex: An individual’s </a:t>
            </a:r>
            <a:r>
              <a:rPr lang="en-US" i="1" dirty="0" smtClean="0"/>
              <a:t>biological and physiological </a:t>
            </a:r>
            <a:r>
              <a:rPr lang="en-US" b="1" dirty="0" smtClean="0"/>
              <a:t>characteristics</a:t>
            </a:r>
            <a:r>
              <a:rPr lang="en-US" dirty="0" smtClean="0"/>
              <a:t> that define female and male</a:t>
            </a:r>
          </a:p>
        </p:txBody>
      </p:sp>
      <p:pic>
        <p:nvPicPr>
          <p:cNvPr id="5" name="Picture 2" descr="Z:\Common\Logos\Foundation logo 7.31.12.jpg"/>
          <p:cNvPicPr>
            <a:picLocks noChangeAspect="1" noChangeArrowheads="1"/>
          </p:cNvPicPr>
          <p:nvPr/>
        </p:nvPicPr>
        <p:blipFill>
          <a:blip r:embed="rId3" cstate="print"/>
          <a:srcRect/>
          <a:stretch>
            <a:fillRect/>
          </a:stretch>
        </p:blipFill>
        <p:spPr bwMode="auto">
          <a:xfrm>
            <a:off x="7391400" y="5943600"/>
            <a:ext cx="1617908" cy="685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Sexual Orientation- Heterosexual  </a:t>
            </a:r>
            <a:endParaRPr lang="en-US" dirty="0"/>
          </a:p>
        </p:txBody>
      </p:sp>
      <p:pic>
        <p:nvPicPr>
          <p:cNvPr id="11" name="Content Placeholder 10" descr="couples-mcgraw-tim-and-hill-faith-2006-sized.jpg"/>
          <p:cNvPicPr>
            <a:picLocks noGrp="1" noChangeAspect="1"/>
          </p:cNvPicPr>
          <p:nvPr>
            <p:ph idx="1"/>
          </p:nvPr>
        </p:nvPicPr>
        <p:blipFill>
          <a:blip r:embed="rId3" cstate="print">
            <a:extLst>
              <a:ext uri="{28A0092B-C50C-407E-A947-70E740481C1C}">
                <a14:useLocalDpi xmlns:a14="http://schemas.microsoft.com/office/drawing/2010/main" val="0"/>
              </a:ext>
            </a:extLst>
          </a:blip>
          <a:srcRect l="-16623" r="-16623"/>
          <a:stretch>
            <a:fillRect/>
          </a:stretch>
        </p:blipFill>
        <p:spPr/>
      </p:pic>
      <p:pic>
        <p:nvPicPr>
          <p:cNvPr id="5" name="Picture 2" descr="Z:\Common\Logos\Foundation logo 7.31.12.jpg"/>
          <p:cNvPicPr>
            <a:picLocks noChangeAspect="1" noChangeArrowheads="1"/>
          </p:cNvPicPr>
          <p:nvPr/>
        </p:nvPicPr>
        <p:blipFill>
          <a:blip r:embed="rId4" cstate="print"/>
          <a:srcRect/>
          <a:stretch>
            <a:fillRect/>
          </a:stretch>
        </p:blipFill>
        <p:spPr bwMode="auto">
          <a:xfrm>
            <a:off x="7391400" y="5943600"/>
            <a:ext cx="1617908" cy="685800"/>
          </a:xfrm>
          <a:prstGeom prst="rect">
            <a:avLst/>
          </a:prstGeom>
          <a:noFill/>
        </p:spPr>
      </p:pic>
    </p:spTree>
    <p:extLst>
      <p:ext uri="{BB962C8B-B14F-4D97-AF65-F5344CB8AC3E}">
        <p14:creationId xmlns:p14="http://schemas.microsoft.com/office/powerpoint/2010/main" val="4590996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Orientation- </a:t>
            </a:r>
            <a:r>
              <a:rPr lang="en-US" dirty="0" smtClean="0"/>
              <a:t>Lesbian</a:t>
            </a:r>
            <a:endParaRPr lang="en-US" dirty="0"/>
          </a:p>
        </p:txBody>
      </p:sp>
      <p:pic>
        <p:nvPicPr>
          <p:cNvPr id="8" name="Content Placeholder 7" descr="ellen and portia.jpg"/>
          <p:cNvPicPr>
            <a:picLocks noGrp="1" noChangeAspect="1"/>
          </p:cNvPicPr>
          <p:nvPr>
            <p:ph idx="1"/>
          </p:nvPr>
        </p:nvPicPr>
        <p:blipFill>
          <a:blip r:embed="rId3" cstate="print">
            <a:extLst>
              <a:ext uri="{28A0092B-C50C-407E-A947-70E740481C1C}">
                <a14:useLocalDpi xmlns:a14="http://schemas.microsoft.com/office/drawing/2010/main" val="0"/>
              </a:ext>
            </a:extLst>
          </a:blip>
          <a:srcRect l="-41664" r="-41664"/>
          <a:stretch>
            <a:fillRect/>
          </a:stretch>
        </p:blipFill>
        <p:spPr>
          <a:xfrm>
            <a:off x="-228600" y="1447800"/>
            <a:ext cx="9426634" cy="4800601"/>
          </a:xfrm>
        </p:spPr>
      </p:pic>
      <p:pic>
        <p:nvPicPr>
          <p:cNvPr id="5" name="Picture 2" descr="Z:\Common\Logos\Foundation logo 7.31.12.jpg"/>
          <p:cNvPicPr>
            <a:picLocks noChangeAspect="1" noChangeArrowheads="1"/>
          </p:cNvPicPr>
          <p:nvPr/>
        </p:nvPicPr>
        <p:blipFill>
          <a:blip r:embed="rId4" cstate="print"/>
          <a:srcRect/>
          <a:stretch>
            <a:fillRect/>
          </a:stretch>
        </p:blipFill>
        <p:spPr bwMode="auto">
          <a:xfrm>
            <a:off x="7391400" y="5943600"/>
            <a:ext cx="1617908" cy="685800"/>
          </a:xfrm>
          <a:prstGeom prst="rect">
            <a:avLst/>
          </a:prstGeom>
          <a:noFill/>
        </p:spPr>
      </p:pic>
    </p:spTree>
    <p:extLst>
      <p:ext uri="{BB962C8B-B14F-4D97-AF65-F5344CB8AC3E}">
        <p14:creationId xmlns:p14="http://schemas.microsoft.com/office/powerpoint/2010/main" val="8247328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Sexual Orientation- </a:t>
            </a:r>
            <a:r>
              <a:rPr lang="en-US" dirty="0" smtClean="0"/>
              <a:t>Gay</a:t>
            </a:r>
            <a:endParaRPr lang="en-US" dirty="0"/>
          </a:p>
        </p:txBody>
      </p:sp>
      <p:pic>
        <p:nvPicPr>
          <p:cNvPr id="7" name="Content Placeholder 6" descr="GTY_Jesse_Tyler_Ferguson_Justin_Mikita_thg_130722_16x9_992.jpg"/>
          <p:cNvPicPr>
            <a:picLocks noGrp="1" noChangeAspect="1"/>
          </p:cNvPicPr>
          <p:nvPr>
            <p:ph idx="1"/>
          </p:nvPr>
        </p:nvPicPr>
        <p:blipFill>
          <a:blip r:embed="rId3" cstate="print"/>
          <a:stretch>
            <a:fillRect/>
          </a:stretch>
        </p:blipFill>
        <p:spPr>
          <a:xfrm>
            <a:off x="846666" y="1600200"/>
            <a:ext cx="7450667" cy="4191000"/>
          </a:xfrm>
        </p:spPr>
      </p:pic>
      <p:pic>
        <p:nvPicPr>
          <p:cNvPr id="4" name="Picture 2" descr="Z:\Common\Logos\Foundation logo 7.31.12.jpg"/>
          <p:cNvPicPr>
            <a:picLocks noChangeAspect="1" noChangeArrowheads="1"/>
          </p:cNvPicPr>
          <p:nvPr/>
        </p:nvPicPr>
        <p:blipFill>
          <a:blip r:embed="rId4" cstate="print"/>
          <a:srcRect/>
          <a:stretch>
            <a:fillRect/>
          </a:stretch>
        </p:blipFill>
        <p:spPr bwMode="auto">
          <a:xfrm>
            <a:off x="7391400" y="5943600"/>
            <a:ext cx="1617908" cy="685800"/>
          </a:xfrm>
          <a:prstGeom prst="rect">
            <a:avLst/>
          </a:prstGeom>
          <a:noFill/>
        </p:spPr>
      </p:pic>
    </p:spTree>
    <p:extLst>
      <p:ext uri="{BB962C8B-B14F-4D97-AF65-F5344CB8AC3E}">
        <p14:creationId xmlns:p14="http://schemas.microsoft.com/office/powerpoint/2010/main" val="36232712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Orientation- </a:t>
            </a:r>
            <a:r>
              <a:rPr lang="en-US" dirty="0" smtClean="0"/>
              <a:t>Bisexual </a:t>
            </a:r>
            <a:endParaRPr lang="en-US" dirty="0"/>
          </a:p>
        </p:txBody>
      </p:sp>
      <p:pic>
        <p:nvPicPr>
          <p:cNvPr id="6" name="Picture 2" descr="Z:\Common\Logos\Foundation logo 7.31.12.jpg"/>
          <p:cNvPicPr>
            <a:picLocks noChangeAspect="1" noChangeArrowheads="1"/>
          </p:cNvPicPr>
          <p:nvPr/>
        </p:nvPicPr>
        <p:blipFill>
          <a:blip r:embed="rId3" cstate="print"/>
          <a:srcRect/>
          <a:stretch>
            <a:fillRect/>
          </a:stretch>
        </p:blipFill>
        <p:spPr bwMode="auto">
          <a:xfrm>
            <a:off x="7391400" y="5943600"/>
            <a:ext cx="1617908" cy="685800"/>
          </a:xfrm>
          <a:prstGeom prst="rect">
            <a:avLst/>
          </a:prstGeom>
          <a:noFill/>
        </p:spPr>
      </p:pic>
      <p:pic>
        <p:nvPicPr>
          <p:cNvPr id="8" name="Content Placeholder 7" descr="bisexual.png"/>
          <p:cNvPicPr>
            <a:picLocks noGrp="1" noChangeAspect="1"/>
          </p:cNvPicPr>
          <p:nvPr>
            <p:ph idx="1"/>
          </p:nvPr>
        </p:nvPicPr>
        <p:blipFill>
          <a:blip r:embed="rId4" cstate="print"/>
          <a:stretch>
            <a:fillRect/>
          </a:stretch>
        </p:blipFill>
        <p:spPr>
          <a:xfrm>
            <a:off x="2161231" y="2321165"/>
            <a:ext cx="4821538" cy="2749069"/>
          </a:xfrm>
        </p:spPr>
      </p:pic>
    </p:spTree>
    <p:extLst>
      <p:ext uri="{BB962C8B-B14F-4D97-AF65-F5344CB8AC3E}">
        <p14:creationId xmlns:p14="http://schemas.microsoft.com/office/powerpoint/2010/main" val="11343490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Identity- </a:t>
            </a:r>
            <a:r>
              <a:rPr lang="en-US" dirty="0" err="1" smtClean="0"/>
              <a:t>Cis</a:t>
            </a:r>
            <a:r>
              <a:rPr lang="en-US" dirty="0" smtClean="0"/>
              <a:t> gender </a:t>
            </a:r>
            <a:endParaRPr lang="en-US" dirty="0"/>
          </a:p>
        </p:txBody>
      </p:sp>
      <p:pic>
        <p:nvPicPr>
          <p:cNvPr id="6" name="Content Placeholder 5" descr="cher.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3776" t="1586" r="-25496" b="-1015"/>
          <a:stretch/>
        </p:blipFill>
        <p:spPr>
          <a:xfrm>
            <a:off x="457200" y="1600200"/>
            <a:ext cx="8229600" cy="4191000"/>
          </a:xfrm>
        </p:spPr>
      </p:pic>
      <p:pic>
        <p:nvPicPr>
          <p:cNvPr id="5" name="Picture Placeholder 4" descr="mlamar.png"/>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3156" b="3156"/>
          <a:stretch>
            <a:fillRect/>
          </a:stretch>
        </p:blipFill>
        <p:spPr>
          <a:xfrm>
            <a:off x="609600" y="2057400"/>
            <a:ext cx="6477000" cy="3429000"/>
          </a:xfrm>
        </p:spPr>
      </p:pic>
      <p:pic>
        <p:nvPicPr>
          <p:cNvPr id="7" name="Picture 2" descr="Z:\Common\Logos\Foundation logo 7.31.12.jpg"/>
          <p:cNvPicPr>
            <a:picLocks noChangeAspect="1" noChangeArrowheads="1"/>
          </p:cNvPicPr>
          <p:nvPr/>
        </p:nvPicPr>
        <p:blipFill>
          <a:blip r:embed="rId5" cstate="print"/>
          <a:srcRect/>
          <a:stretch>
            <a:fillRect/>
          </a:stretch>
        </p:blipFill>
        <p:spPr bwMode="auto">
          <a:xfrm>
            <a:off x="7391400" y="5943600"/>
            <a:ext cx="1617908" cy="685800"/>
          </a:xfrm>
          <a:prstGeom prst="rect">
            <a:avLst/>
          </a:prstGeom>
          <a:noFill/>
        </p:spPr>
      </p:pic>
    </p:spTree>
    <p:extLst>
      <p:ext uri="{BB962C8B-B14F-4D97-AF65-F5344CB8AC3E}">
        <p14:creationId xmlns:p14="http://schemas.microsoft.com/office/powerpoint/2010/main" val="5451363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2296</Words>
  <Application>Microsoft Macintosh PowerPoint</Application>
  <PresentationFormat>On-screen Show (4:3)</PresentationFormat>
  <Paragraphs>203</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Inclusive Housing Practices Regarding Sexual Orientation and Gender Identity </vt:lpstr>
      <vt:lpstr>As we start…</vt:lpstr>
      <vt:lpstr>Defining Terms- Sex and Gender</vt:lpstr>
      <vt:lpstr>Defining Terms- Sexual Orientation  and Gender Identity </vt:lpstr>
      <vt:lpstr>Sexual Orientation- Heterosexual  </vt:lpstr>
      <vt:lpstr>Sexual Orientation- Lesbian</vt:lpstr>
      <vt:lpstr>Sexual Orientation- Gay</vt:lpstr>
      <vt:lpstr>Sexual Orientation- Bisexual </vt:lpstr>
      <vt:lpstr>Gender Identity- Cis gender </vt:lpstr>
      <vt:lpstr>Gender Identity- Transgender</vt:lpstr>
      <vt:lpstr>PowerPoint Presentation</vt:lpstr>
      <vt:lpstr>Housing Laws- Federal </vt:lpstr>
      <vt:lpstr>Housing and Urban Development</vt:lpstr>
      <vt:lpstr>Housing Laws- State</vt:lpstr>
      <vt:lpstr>Statewide Policies</vt:lpstr>
      <vt:lpstr>Employment, Housing and Public Accommodations Laws- Local </vt:lpstr>
      <vt:lpstr>Nondiscrimination Ordinances </vt:lpstr>
      <vt:lpstr>Boise’s Nondiscrimination Ordinance</vt:lpstr>
      <vt:lpstr>Boise’s Nondiscrimination Ordinance </vt:lpstr>
      <vt:lpstr>Are You Being Inclusive?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Housing Practices Regarding Sexual Orientation and Gender Identity</dc:title>
  <dc:creator>Jessica McCafferty</dc:creator>
  <cp:lastModifiedBy>Jessica  McCafferty</cp:lastModifiedBy>
  <cp:revision>16</cp:revision>
  <dcterms:created xsi:type="dcterms:W3CDTF">2014-03-14T17:28:32Z</dcterms:created>
  <dcterms:modified xsi:type="dcterms:W3CDTF">2014-03-19T14:16:32Z</dcterms:modified>
</cp:coreProperties>
</file>